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d02b5403c944595" /><Relationship Type="http://schemas.openxmlformats.org/officeDocument/2006/relationships/extended-properties" Target="/docProps/app.xml" Id="R5977cac2b1ca466c" /><Relationship Type="http://schemas.openxmlformats.org/officeDocument/2006/relationships/officeDocument" Target="/ppt/presentation.xml" Id="R07d8e337feef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9feeee1864b38"/>
  </p:sldMasterIdLst>
  <p:notesMasterIdLst>
    <p:notesMasterId xmlns:r="http://schemas.openxmlformats.org/officeDocument/2006/relationships" r:id="R9408f54f40714128"/>
  </p:notesMasterIdLst>
  <p:sldIdLst>
    <p:sldId xmlns:r="http://schemas.openxmlformats.org/officeDocument/2006/relationships" id="256" r:id="Re8d7a3e67c8b40af"/>
    <p:sldId xmlns:r="http://schemas.openxmlformats.org/officeDocument/2006/relationships" id="257" r:id="R4c7cc1436f6649a2"/>
    <p:sldId xmlns:r="http://schemas.openxmlformats.org/officeDocument/2006/relationships" id="258" r:id="Rfe26455339474979"/>
    <p:sldId xmlns:r="http://schemas.openxmlformats.org/officeDocument/2006/relationships" id="259" r:id="R98c9d3abb1e74808"/>
    <p:sldId xmlns:r="http://schemas.openxmlformats.org/officeDocument/2006/relationships" id="260" r:id="R384713a0305e4070"/>
    <p:sldId xmlns:r="http://schemas.openxmlformats.org/officeDocument/2006/relationships" id="261" r:id="R1df9e0609cc64acb"/>
    <p:sldId xmlns:r="http://schemas.openxmlformats.org/officeDocument/2006/relationships" id="262" r:id="R5949c100f5e142c0"/>
    <p:sldId xmlns:r="http://schemas.openxmlformats.org/officeDocument/2006/relationships" id="263" r:id="R2f3ec883f4fd41aa"/>
    <p:sldId xmlns:r="http://schemas.openxmlformats.org/officeDocument/2006/relationships" id="264" r:id="R7748d4bff86a47b5"/>
    <p:sldId xmlns:r="http://schemas.openxmlformats.org/officeDocument/2006/relationships" id="265" r:id="R294886d884264ad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956894a9c154927" /><Relationship Type="http://schemas.openxmlformats.org/officeDocument/2006/relationships/slideMaster" Target="/ppt/slideMasters/slideMaster1.xml" Id="Re879feeee1864b38" /><Relationship Type="http://schemas.openxmlformats.org/officeDocument/2006/relationships/notesMaster" Target="/ppt/notesMasters/notesMaster1.xml" Id="R9408f54f40714128" /><Relationship Type="http://schemas.openxmlformats.org/officeDocument/2006/relationships/presProps" Target="/ppt/presProps.xml" Id="R5e37ff2e48ef4e69" /><Relationship Type="http://schemas.openxmlformats.org/officeDocument/2006/relationships/tableStyles" Target="/ppt/tableStyles.xml" Id="R1d3f709268d144c1" /><Relationship Type="http://schemas.openxmlformats.org/officeDocument/2006/relationships/slide" Target="/ppt/slides/slide1.xml" Id="Re8d7a3e67c8b40af" /><Relationship Type="http://schemas.openxmlformats.org/officeDocument/2006/relationships/slide" Target="/ppt/slides/slide2.xml" Id="R4c7cc1436f6649a2" /><Relationship Type="http://schemas.openxmlformats.org/officeDocument/2006/relationships/slide" Target="/ppt/slides/slide3.xml" Id="Rfe26455339474979" /><Relationship Type="http://schemas.openxmlformats.org/officeDocument/2006/relationships/slide" Target="/ppt/slides/slide4.xml" Id="R98c9d3abb1e74808" /><Relationship Type="http://schemas.openxmlformats.org/officeDocument/2006/relationships/slide" Target="/ppt/slides/slide5.xml" Id="R384713a0305e4070" /><Relationship Type="http://schemas.openxmlformats.org/officeDocument/2006/relationships/slide" Target="/ppt/slides/slide6.xml" Id="R1df9e0609cc64acb" /><Relationship Type="http://schemas.openxmlformats.org/officeDocument/2006/relationships/slide" Target="/ppt/slides/slide7.xml" Id="R5949c100f5e142c0" /><Relationship Type="http://schemas.openxmlformats.org/officeDocument/2006/relationships/slide" Target="/ppt/slides/slide8.xml" Id="R2f3ec883f4fd41aa" /><Relationship Type="http://schemas.openxmlformats.org/officeDocument/2006/relationships/slide" Target="/ppt/slides/slide9.xml" Id="R7748d4bff86a47b5" /><Relationship Type="http://schemas.openxmlformats.org/officeDocument/2006/relationships/slide" Target="/ppt/slides/slide10.xml" Id="R294886d884264ad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0ff6e54c26949e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5c5cbfa0bd046af" /><Relationship Type="http://schemas.openxmlformats.org/officeDocument/2006/relationships/notesMaster" Target="/ppt/notesMasters/notesMaster1.xml" Id="R2563fe6808ca406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13f99d9abc74d8d" /><Relationship Type="http://schemas.openxmlformats.org/officeDocument/2006/relationships/notesMaster" Target="/ppt/notesMasters/notesMaster1.xml" Id="Refbf9cf671b94ba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ba149fa8efa46c9" /><Relationship Type="http://schemas.openxmlformats.org/officeDocument/2006/relationships/notesMaster" Target="/ppt/notesMasters/notesMaster1.xml" Id="R5d4e5864776f4c1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92bcf0b3ad5493e" /><Relationship Type="http://schemas.openxmlformats.org/officeDocument/2006/relationships/notesMaster" Target="/ppt/notesMasters/notesMaster1.xml" Id="R195988b5f6b7431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db0ed9bbb444882" /><Relationship Type="http://schemas.openxmlformats.org/officeDocument/2006/relationships/notesMaster" Target="/ppt/notesMasters/notesMaster1.xml" Id="R2bbe800548ab4a9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b6f81e731ad4df8" /><Relationship Type="http://schemas.openxmlformats.org/officeDocument/2006/relationships/notesMaster" Target="/ppt/notesMasters/notesMaster1.xml" Id="Rbb78b3c9d9594ae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3847868980e42cd" /><Relationship Type="http://schemas.openxmlformats.org/officeDocument/2006/relationships/notesMaster" Target="/ppt/notesMasters/notesMaster1.xml" Id="Refca1232ff6c428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5db04d2e8d549c6" /><Relationship Type="http://schemas.openxmlformats.org/officeDocument/2006/relationships/notesMaster" Target="/ppt/notesMasters/notesMaster1.xml" Id="Rfff9facd047b469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1e11b0ee5cf4360" /><Relationship Type="http://schemas.openxmlformats.org/officeDocument/2006/relationships/notesMaster" Target="/ppt/notesMasters/notesMaster1.xml" Id="Rb29089f158e1405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e37fa41175145e6" /><Relationship Type="http://schemas.openxmlformats.org/officeDocument/2006/relationships/notesMaster" Target="/ppt/notesMasters/notesMaster1.xml" Id="R46442081db3d4bf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SiRA Intelligence Field Dark artwork created for this brand kit.</a:t>
            </a:r>
          </a:p>
          <a:p xmlns:a="http://schemas.openxmlformats.org/drawingml/2006/main">
            <a:r>
              <a:t>- Corporate descriptor from siraintelligence.com (accessed 31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Call-to-action language and contact details from siraintelligence.com (accessed 31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Content synthesised from SiRA corporate website and product architecture supplied by SiRA.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Operating model from siraintelligence.com (accessed 31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SiRA Intelligence Architecture Light artwork created for this brand kit.</a:t>
            </a:r>
          </a:p>
          <a:p xmlns:a="http://schemas.openxmlformats.org/drawingml/2006/main">
            <a:r>
              <a:t>- Operating model from siraintelligence.com (accessed 31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Product list and modularity statement from siraintelligence.com (accessed 31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Business-area names from siraintelligence.com (accessed 31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SiRA-supplied aurora master artwork.</a:t>
            </a:r>
          </a:p>
          <a:p xmlns:a="http://schemas.openxmlformats.org/drawingml/2006/main">
            <a:r>
              <a:t>- Narrative synthesised from siraintelligence.com (accessed 31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Illustrative chart values created only to demonstrate SiRA chart styling; replace with verified data.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Deployment language based on siraintelligence.com FAQ and operating model (accessed 31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339057ffa4b6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9439f8bb524ff0" /><Relationship Type="http://schemas.openxmlformats.org/officeDocument/2006/relationships/slideLayout" Target="/ppt/slideLayouts/slideLayout1.xml" Id="R47f24262fdf3481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24262fdf3481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d133251c84d77" /><Relationship Type="http://schemas.openxmlformats.org/officeDocument/2006/relationships/image" Target="/ppt/media/image.png" Id="R4a5c6e6eae2c4cb4" /><Relationship Type="http://schemas.openxmlformats.org/officeDocument/2006/relationships/notesSlide" Target="/ppt/notesSlides/notesSlide1.xml" Id="Rb49854a133d74f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c8dca40545ca" /><Relationship Type="http://schemas.openxmlformats.org/officeDocument/2006/relationships/notesSlide" Target="/ppt/notesSlides/notesSlide10.xml" Id="Rd1f144aca05a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13ad32b3b46ad" /><Relationship Type="http://schemas.openxmlformats.org/officeDocument/2006/relationships/notesSlide" Target="/ppt/notesSlides/notesSlide2.xml" Id="R6cadb0f5fda049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605d224654682" /><Relationship Type="http://schemas.openxmlformats.org/officeDocument/2006/relationships/notesSlide" Target="/ppt/notesSlides/notesSlide3.xml" Id="R472b0c0ae9dc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6c2065f2a4c52" /><Relationship Type="http://schemas.openxmlformats.org/officeDocument/2006/relationships/image" Target="/ppt/media/image2.png" Id="Ra5ed6fa8ec724172" /><Relationship Type="http://schemas.openxmlformats.org/officeDocument/2006/relationships/notesSlide" Target="/ppt/notesSlides/notesSlide4.xml" Id="R2bf7811e44c047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37d30922f4cd8" /><Relationship Type="http://schemas.openxmlformats.org/officeDocument/2006/relationships/notesSlide" Target="/ppt/notesSlides/notesSlide5.xml" Id="Rfc8aad0fa797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075718f249b2" /><Relationship Type="http://schemas.openxmlformats.org/officeDocument/2006/relationships/notesSlide" Target="/ppt/notesSlides/notesSlide6.xml" Id="R9f14b33e42684a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e1a00d7df48c3" /><Relationship Type="http://schemas.openxmlformats.org/officeDocument/2006/relationships/image" Target="/ppt/media/image3.png" Id="Rc56edcd7778844b7" /><Relationship Type="http://schemas.openxmlformats.org/officeDocument/2006/relationships/notesSlide" Target="/ppt/notesSlides/notesSlide7.xml" Id="R4ae044b680404e8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3e55f7044215" /><Relationship Type="http://schemas.openxmlformats.org/officeDocument/2006/relationships/chart" Target="/ppt/slides/charts/chart1.xml" Id="Rdd88a81e1c5e416e" /><Relationship Type="http://schemas.openxmlformats.org/officeDocument/2006/relationships/notesSlide" Target="/ppt/notesSlides/notesSlide8.xml" Id="Rd48cc51d0b4b468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43eb4c95a450f" /><Relationship Type="http://schemas.openxmlformats.org/officeDocument/2006/relationships/notesSlide" Target="/ppt/notesSlides/notesSlide9.xml" Id="Rdcf7f84c42ce42e0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Readiness</c:v>
          </c:tx>
          <c:spPr>
            <a:solidFill xmlns:a="http://schemas.openxmlformats.org/drawingml/2006/main">
              <a:srgbClr val="0C3FFF"/>
            </a:solidFill>
          </c:spPr>
          <c:cat>
            <c:strLit>
              <c:ptCount val="5"/>
              <c:pt idx="0">
                <c:v>Q1</c:v>
              </c:pt>
              <c:pt idx="1">
                <c:v>Q2</c:v>
              </c:pt>
              <c:pt idx="2">
                <c:v>Q3</c:v>
              </c:pt>
              <c:pt idx="3">
                <c:v>Q4</c:v>
              </c:pt>
              <c:pt idx="4">
                <c:v>Q5</c:v>
              </c:pt>
            </c:strLit>
          </c:cat>
          <c:val>
            <c:numLit>
              <c:formatCode>General</c:formatCode>
              <c:ptCount val="5"/>
              <c:pt idx="0">
                <c:v>39</c:v>
              </c:pt>
              <c:pt idx="1">
                <c:v>51</c:v>
              </c:pt>
              <c:pt idx="2">
                <c:v>63</c:v>
              </c:pt>
              <c:pt idx="3">
                <c:v>74</c:v>
              </c:pt>
              <c:pt idx="4">
                <c:v>92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00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EDEE0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5c6e6eae2c4cb4"/>
          <a:srcRect xmlns:a="http://schemas.openxmlformats.org/drawingml/2006/main" l="0" t="7813" r="0" b="78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image-overlay">
            <a:extLst xmlns:a="http://schemas.openxmlformats.org/drawingml/2006/main">
              <a:ext uri="{FF2B5EF4-FFF2-40B4-BE49-F238E27FC236}">
                <a16:creationId xmlns:a16="http://schemas.microsoft.com/office/drawing/2014/main" id="{EC60EEFC-57D8-4E01-81A1-6881F7C40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B3D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brand">
            <a:extLst xmlns:a="http://schemas.openxmlformats.org/drawingml/2006/main">
              <a:ext uri="{FF2B5EF4-FFF2-40B4-BE49-F238E27FC236}">
                <a16:creationId xmlns:a16="http://schemas.microsoft.com/office/drawing/2014/main" id="{8CDE9694-1943-4C21-BA6F-42BBC9E0A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714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SiRA</a:t>
            </a:r>
          </a:p>
        </p:txBody>
      </p:sp>
      <p:sp>
        <p:nvSpPr>
          <p:cNvPr id="4" name="kicker">
            <a:extLst xmlns:a="http://schemas.openxmlformats.org/drawingml/2006/main">
              <a:ext uri="{FF2B5EF4-FFF2-40B4-BE49-F238E27FC236}">
                <a16:creationId xmlns:a16="http://schemas.microsoft.com/office/drawing/2014/main" id="{C2F0477A-C059-4E42-A1D1-0B23E4963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7650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4CBEA"/>
                </a:solidFill>
              </a:defRPr>
            </a:pPr>
            <a:r>
              <a:rPr sz="1125" b="1">
                <a:solidFill>
                  <a:srgbClr val="54CBEA"/>
                </a:solidFill>
              </a:rPr>
              <a:t>INTELLIGENCE INFRASTRUCTURE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BB616C34-B707-41A0-85A4-B00341FF7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05125"/>
            <a:ext cx="8382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FFFFF"/>
                </a:solidFill>
              </a:defRPr>
            </a:pPr>
            <a:r>
              <a:rPr sz="4800" b="1">
                <a:solidFill>
                  <a:srgbClr val="FFFFFF"/>
                </a:solidFill>
              </a:rPr>
              <a:t>Intelligence infrastructure for venture and innovation ecosystems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CDA843A1-771B-4602-BD1E-0EAADEB13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48250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5DCEC"/>
                </a:solidFill>
              </a:defRPr>
            </a:pPr>
            <a:r>
              <a:rPr sz="1800" b="0">
                <a:solidFill>
                  <a:srgbClr val="D5DCEC"/>
                </a:solidFill>
              </a:rPr>
              <a:t>Corporate presentation starter</a:t>
            </a:r>
          </a:p>
        </p:txBody>
      </p:sp>
      <p:sp>
        <p:nvSpPr>
          <p:cNvPr id="7" name="date">
            <a:extLst xmlns:a="http://schemas.openxmlformats.org/drawingml/2006/main">
              <a:ext uri="{FF2B5EF4-FFF2-40B4-BE49-F238E27FC236}">
                <a16:creationId xmlns:a16="http://schemas.microsoft.com/office/drawing/2014/main" id="{E0D5C697-9935-4510-B0B7-7432DDD5E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960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4CBEA"/>
                </a:solidFill>
              </a:defRPr>
            </a:pPr>
            <a:r>
              <a:rPr sz="1050" b="1">
                <a:solidFill>
                  <a:srgbClr val="54CBEA"/>
                </a:solidFill>
              </a:rPr>
              <a:t>31 AUGUST 2026</a:t>
            </a:r>
          </a:p>
        </p:txBody>
      </p:sp>
    </p:spTree>
    <p:extLst>
      <p:ext uri="{BB962C8B-B14F-4D97-AF65-F5344CB8AC3E}">
        <p14:creationId xmlns:p14="http://schemas.microsoft.com/office/powerpoint/2010/main" val="6407302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01B3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brand">
            <a:extLst xmlns:a="http://schemas.openxmlformats.org/drawingml/2006/main">
              <a:ext uri="{FF2B5EF4-FFF2-40B4-BE49-F238E27FC236}">
                <a16:creationId xmlns:a16="http://schemas.microsoft.com/office/drawing/2014/main" id="{9C5BC964-8D88-4D34-8975-CE5DA0FFA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714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SiRA</a:t>
            </a:r>
          </a:p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EC06DB4-7CD3-4D2D-81C4-62CD96454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33625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4CBEA"/>
                </a:solidFill>
              </a:defRPr>
            </a:pPr>
            <a:r>
              <a:rPr sz="1050" b="1">
                <a:solidFill>
                  <a:srgbClr val="54CBEA"/>
                </a:solidFill>
              </a:rPr>
              <a:t>NEXT STEP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44103C2C-03CB-4E3A-95FF-BF5493DC2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9875"/>
            <a:ext cx="8096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Discuss how SiRA fits your organisation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D4707287-0C31-4B53-957E-133712EAC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29125"/>
            <a:ext cx="7429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D5DCEC"/>
                </a:solidFill>
              </a:defRPr>
            </a:pPr>
            <a:r>
              <a:rPr sz="1875" b="0">
                <a:solidFill>
                  <a:srgbClr val="D5DCEC"/>
                </a:solidFill>
              </a:rPr>
              <a:t>Review your evaluation, portfolio, award, event or reporting requirements, or see the platform in operation.</a:t>
            </a:r>
          </a:p>
        </p:txBody>
      </p:sp>
      <p:sp>
        <p:nvSpPr>
          <p:cNvPr id="5" name="contact">
            <a:extLst xmlns:a="http://schemas.openxmlformats.org/drawingml/2006/main">
              <a:ext uri="{FF2B5EF4-FFF2-40B4-BE49-F238E27FC236}">
                <a16:creationId xmlns:a16="http://schemas.microsoft.com/office/drawing/2014/main" id="{A9494450-11FE-41AC-89BA-2337A540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9055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4CBEA"/>
                </a:solidFill>
              </a:defRPr>
            </a:pPr>
            <a:r>
              <a:rPr sz="1350" b="1">
                <a:solidFill>
                  <a:srgbClr val="54CBEA"/>
                </a:solidFill>
              </a:rPr>
              <a:t>siraintelligence.com  ·  info@siraintelligence.com</a:t>
            </a:r>
          </a:p>
        </p:txBody>
      </p:sp>
      <p:sp>
        <p:nvSpPr>
          <p:cNvPr id="6" name="footer-label-10">
            <a:extLst xmlns:a="http://schemas.openxmlformats.org/drawingml/2006/main">
              <a:ext uri="{FF2B5EF4-FFF2-40B4-BE49-F238E27FC236}">
                <a16:creationId xmlns:a16="http://schemas.microsoft.com/office/drawing/2014/main" id="{75E22649-B6A1-4175-8962-134B9E4BA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DCEC"/>
                </a:solidFill>
              </a:defRPr>
            </a:pPr>
            <a:r>
              <a:rPr sz="975" b="1">
                <a:solidFill>
                  <a:srgbClr val="D5DCEC"/>
                </a:solidFill>
              </a:rPr>
              <a:t>SiRA Intelligence</a:t>
            </a:r>
          </a:p>
        </p:txBody>
      </p:sp>
      <p:sp>
        <p:nvSpPr>
          <p:cNvPr id="7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803F60BE-AE58-480C-A406-195C7FB1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08617792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">
            <a:extLst xmlns:a="http://schemas.openxmlformats.org/drawingml/2006/main">
              <a:ext uri="{FF2B5EF4-FFF2-40B4-BE49-F238E27FC236}">
                <a16:creationId xmlns:a16="http://schemas.microsoft.com/office/drawing/2014/main" id="{40F396D1-BF38-4EA1-9749-9BD31A11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THE FOUNDATION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3D6E6C9-6692-4822-A9F1-B5415826D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9334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C1D22"/>
                </a:solidFill>
              </a:defRPr>
            </a:pPr>
            <a:r>
              <a:rPr sz="3750" b="1">
                <a:solidFill>
                  <a:srgbClr val="1C1D22"/>
                </a:solidFill>
              </a:rPr>
              <a:t>One connected foundation supports the full operating cycle</a:t>
            </a:r>
          </a:p>
        </p:txBody>
      </p:sp>
      <p:sp>
        <p:nvSpPr>
          <p:cNvPr id="3" name="n-0">
            <a:extLst xmlns:a="http://schemas.openxmlformats.org/drawingml/2006/main">
              <a:ext uri="{FF2B5EF4-FFF2-40B4-BE49-F238E27FC236}">
                <a16:creationId xmlns:a16="http://schemas.microsoft.com/office/drawing/2014/main" id="{E1EE8DA6-6B0E-4A32-A305-A733B5E6D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C3FFF"/>
                </a:solidFill>
              </a:defRPr>
            </a:pPr>
            <a:r>
              <a:rPr sz="1200" b="1">
                <a:solidFill>
                  <a:srgbClr val="0C3FFF"/>
                </a:solidFill>
              </a:rPr>
              <a:t>01</a:t>
            </a:r>
          </a:p>
        </p:txBody>
      </p:sp>
      <p:sp>
        <p:nvSpPr>
          <p:cNvPr id="4" name="h-0">
            <a:extLst xmlns:a="http://schemas.openxmlformats.org/drawingml/2006/main">
              <a:ext uri="{FF2B5EF4-FFF2-40B4-BE49-F238E27FC236}">
                <a16:creationId xmlns:a16="http://schemas.microsoft.com/office/drawing/2014/main" id="{693714F4-D67B-4C31-8D03-227D160D3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5336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1D22"/>
                </a:solidFill>
              </a:defRPr>
            </a:pPr>
            <a:r>
              <a:rPr sz="1875" b="1">
                <a:solidFill>
                  <a:srgbClr val="1C1D22"/>
                </a:solidFill>
              </a:rPr>
              <a:t>Evaluate</a:t>
            </a:r>
          </a:p>
        </p:txBody>
      </p:sp>
      <p:sp>
        <p:nvSpPr>
          <p:cNvPr id="5" name="b-0">
            <a:extLst xmlns:a="http://schemas.openxmlformats.org/drawingml/2006/main">
              <a:ext uri="{FF2B5EF4-FFF2-40B4-BE49-F238E27FC236}">
                <a16:creationId xmlns:a16="http://schemas.microsoft.com/office/drawing/2014/main" id="{0ED1E481-4234-4EA3-B55C-C822A897A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717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E7178"/>
                </a:solidFill>
              </a:defRPr>
            </a:pPr>
            <a:r>
              <a:rPr sz="1425" b="0">
                <a:solidFill>
                  <a:srgbClr val="6E7178"/>
                </a:solidFill>
              </a:rPr>
              <a:t>Shared criteria, evidence and review logic</a:t>
            </a:r>
          </a:p>
        </p:txBody>
      </p:sp>
      <p:sp>
        <p:nvSpPr>
          <p:cNvPr id="6" name="rule-0">
            <a:extLst xmlns:a="http://schemas.openxmlformats.org/drawingml/2006/main">
              <a:ext uri="{FF2B5EF4-FFF2-40B4-BE49-F238E27FC236}">
                <a16:creationId xmlns:a16="http://schemas.microsoft.com/office/drawing/2014/main" id="{2964BD7C-EBA4-4598-B3A4-A6594624B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28950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n-1">
            <a:extLst xmlns:a="http://schemas.openxmlformats.org/drawingml/2006/main">
              <a:ext uri="{FF2B5EF4-FFF2-40B4-BE49-F238E27FC236}">
                <a16:creationId xmlns:a16="http://schemas.microsoft.com/office/drawing/2014/main" id="{8AD530E0-4B0D-4EBB-BCA7-D983F171A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C3FFF"/>
                </a:solidFill>
              </a:defRPr>
            </a:pPr>
            <a:r>
              <a:rPr sz="1200" b="1">
                <a:solidFill>
                  <a:srgbClr val="0C3FFF"/>
                </a:solidFill>
              </a:rPr>
              <a:t>02</a:t>
            </a:r>
          </a:p>
        </p:txBody>
      </p:sp>
      <p:sp>
        <p:nvSpPr>
          <p:cNvPr id="8" name="h-1">
            <a:extLst xmlns:a="http://schemas.openxmlformats.org/drawingml/2006/main">
              <a:ext uri="{FF2B5EF4-FFF2-40B4-BE49-F238E27FC236}">
                <a16:creationId xmlns:a16="http://schemas.microsoft.com/office/drawing/2014/main" id="{649FD8F1-7F8D-457F-B0B3-2D4C2D2AB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2956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1D22"/>
                </a:solidFill>
              </a:defRPr>
            </a:pPr>
            <a:r>
              <a:rPr sz="1875" b="1">
                <a:solidFill>
                  <a:srgbClr val="1C1D22"/>
                </a:solidFill>
              </a:rPr>
              <a:t>Develop</a:t>
            </a:r>
          </a:p>
        </p:txBody>
      </p:sp>
      <p:sp>
        <p:nvSpPr>
          <p:cNvPr id="9" name="b-1">
            <a:extLst xmlns:a="http://schemas.openxmlformats.org/drawingml/2006/main">
              <a:ext uri="{FF2B5EF4-FFF2-40B4-BE49-F238E27FC236}">
                <a16:creationId xmlns:a16="http://schemas.microsoft.com/office/drawing/2014/main" id="{EEE4EAEA-F46B-4497-AFAB-316842C44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3337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E7178"/>
                </a:solidFill>
              </a:defRPr>
            </a:pPr>
            <a:r>
              <a:rPr sz="1425" b="0">
                <a:solidFill>
                  <a:srgbClr val="6E7178"/>
                </a:solidFill>
              </a:rPr>
              <a:t>Portfolio, programme and milestone management</a:t>
            </a:r>
          </a:p>
        </p:txBody>
      </p:sp>
      <p:sp>
        <p:nvSpPr>
          <p:cNvPr id="10" name="rule-1">
            <a:extLst xmlns:a="http://schemas.openxmlformats.org/drawingml/2006/main">
              <a:ext uri="{FF2B5EF4-FFF2-40B4-BE49-F238E27FC236}">
                <a16:creationId xmlns:a16="http://schemas.microsoft.com/office/drawing/2014/main" id="{37D57CBB-8A4F-48B9-B82D-F7444F70B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-2">
            <a:extLst xmlns:a="http://schemas.openxmlformats.org/drawingml/2006/main">
              <a:ext uri="{FF2B5EF4-FFF2-40B4-BE49-F238E27FC236}">
                <a16:creationId xmlns:a16="http://schemas.microsoft.com/office/drawing/2014/main" id="{26ED9089-0293-4806-91D4-8E2F85EC1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C3FFF"/>
                </a:solidFill>
              </a:defRPr>
            </a:pPr>
            <a:r>
              <a:rPr sz="1200" b="1">
                <a:solidFill>
                  <a:srgbClr val="0C3FFF"/>
                </a:solidFill>
              </a:rPr>
              <a:t>03</a:t>
            </a:r>
          </a:p>
        </p:txBody>
      </p:sp>
      <p:sp>
        <p:nvSpPr>
          <p:cNvPr id="12" name="h-2">
            <a:extLst xmlns:a="http://schemas.openxmlformats.org/drawingml/2006/main">
              <a:ext uri="{FF2B5EF4-FFF2-40B4-BE49-F238E27FC236}">
                <a16:creationId xmlns:a16="http://schemas.microsoft.com/office/drawing/2014/main" id="{739A8A90-5328-4F7B-98DA-B8F25E94B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0576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1D22"/>
                </a:solidFill>
              </a:defRPr>
            </a:pPr>
            <a:r>
              <a:rPr sz="1875" b="1">
                <a:solidFill>
                  <a:srgbClr val="1C1D22"/>
                </a:solidFill>
              </a:rPr>
              <a:t>Connect</a:t>
            </a:r>
          </a:p>
        </p:txBody>
      </p:sp>
      <p:sp>
        <p:nvSpPr>
          <p:cNvPr id="13" name="b-2">
            <a:extLst xmlns:a="http://schemas.openxmlformats.org/drawingml/2006/main">
              <a:ext uri="{FF2B5EF4-FFF2-40B4-BE49-F238E27FC236}">
                <a16:creationId xmlns:a16="http://schemas.microsoft.com/office/drawing/2014/main" id="{F43247DD-8A36-4B72-AFDC-EE2A7963E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0957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E7178"/>
                </a:solidFill>
              </a:defRPr>
            </a:pPr>
            <a:r>
              <a:rPr sz="1425" b="0">
                <a:solidFill>
                  <a:srgbClr val="6E7178"/>
                </a:solidFill>
              </a:rPr>
              <a:t>Matching, meetings and operational coordination</a:t>
            </a:r>
          </a:p>
        </p:txBody>
      </p:sp>
      <p:sp>
        <p:nvSpPr>
          <p:cNvPr id="14" name="rule-2">
            <a:extLst xmlns:a="http://schemas.openxmlformats.org/drawingml/2006/main">
              <a:ext uri="{FF2B5EF4-FFF2-40B4-BE49-F238E27FC236}">
                <a16:creationId xmlns:a16="http://schemas.microsoft.com/office/drawing/2014/main" id="{BE74EA4C-E7EA-4B74-9ABA-A396DA573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-3">
            <a:extLst xmlns:a="http://schemas.openxmlformats.org/drawingml/2006/main">
              <a:ext uri="{FF2B5EF4-FFF2-40B4-BE49-F238E27FC236}">
                <a16:creationId xmlns:a16="http://schemas.microsoft.com/office/drawing/2014/main" id="{2BC41A74-F8FD-46D3-A9BB-402F44F1C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C3FFF"/>
                </a:solidFill>
              </a:defRPr>
            </a:pPr>
            <a:r>
              <a:rPr sz="1200" b="1">
                <a:solidFill>
                  <a:srgbClr val="0C3FFF"/>
                </a:solidFill>
              </a:rPr>
              <a:t>04</a:t>
            </a:r>
          </a:p>
        </p:txBody>
      </p:sp>
      <p:sp>
        <p:nvSpPr>
          <p:cNvPr id="16" name="h-3">
            <a:extLst xmlns:a="http://schemas.openxmlformats.org/drawingml/2006/main">
              <a:ext uri="{FF2B5EF4-FFF2-40B4-BE49-F238E27FC236}">
                <a16:creationId xmlns:a16="http://schemas.microsoft.com/office/drawing/2014/main" id="{F41B4A15-85A2-4FB1-8D66-E255EF797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8196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1D22"/>
                </a:solidFill>
              </a:defRPr>
            </a:pPr>
            <a:r>
              <a:rPr sz="1875" b="1">
                <a:solidFill>
                  <a:srgbClr val="1C1D22"/>
                </a:solidFill>
              </a:rPr>
              <a:t>Demonstrate</a:t>
            </a:r>
          </a:p>
        </p:txBody>
      </p:sp>
      <p:sp>
        <p:nvSpPr>
          <p:cNvPr id="17" name="b-3">
            <a:extLst xmlns:a="http://schemas.openxmlformats.org/drawingml/2006/main">
              <a:ext uri="{FF2B5EF4-FFF2-40B4-BE49-F238E27FC236}">
                <a16:creationId xmlns:a16="http://schemas.microsoft.com/office/drawing/2014/main" id="{7012A3F7-2FD2-45B6-B5A1-2066997C2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8577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E7178"/>
                </a:solidFill>
              </a:defRPr>
            </a:pPr>
            <a:r>
              <a:rPr sz="1425" b="0">
                <a:solidFill>
                  <a:srgbClr val="6E7178"/>
                </a:solidFill>
              </a:rPr>
              <a:t>Traceable outputs, outcomes and reporting</a:t>
            </a:r>
          </a:p>
        </p:txBody>
      </p:sp>
      <p:sp>
        <p:nvSpPr>
          <p:cNvPr id="18" name="rule-3">
            <a:extLst xmlns:a="http://schemas.openxmlformats.org/drawingml/2006/main">
              <a:ext uri="{FF2B5EF4-FFF2-40B4-BE49-F238E27FC236}">
                <a16:creationId xmlns:a16="http://schemas.microsoft.com/office/drawing/2014/main" id="{F1B04766-89E3-4C3D-B0CD-A2906EC77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14950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footer-label-2">
            <a:extLst xmlns:a="http://schemas.openxmlformats.org/drawingml/2006/main">
              <a:ext uri="{FF2B5EF4-FFF2-40B4-BE49-F238E27FC236}">
                <a16:creationId xmlns:a16="http://schemas.microsoft.com/office/drawing/2014/main" id="{05EAE9BB-A8BB-4DD1-87B2-B9B07E8BE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E7178"/>
                </a:solidFill>
              </a:defRPr>
            </a:pPr>
            <a:r>
              <a:rPr sz="975" b="1">
                <a:solidFill>
                  <a:srgbClr val="6E7178"/>
                </a:solidFill>
              </a:rPr>
              <a:t>SiRA Intelligence</a:t>
            </a:r>
          </a:p>
        </p:txBody>
      </p:sp>
      <p:sp>
        <p:nvSpPr>
          <p:cNvPr id="20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941AE36D-B7FD-4CE3-AE9B-7F133C4E6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0C3FFF"/>
                </a:solidFill>
              </a:defRPr>
            </a:pPr>
            <a:r>
              <a:rPr sz="975" b="1">
                <a:solidFill>
                  <a:srgbClr val="0C3FF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492789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C3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hapter">
            <a:extLst xmlns:a="http://schemas.openxmlformats.org/drawingml/2006/main">
              <a:ext uri="{FF2B5EF4-FFF2-40B4-BE49-F238E27FC236}">
                <a16:creationId xmlns:a16="http://schemas.microsoft.com/office/drawing/2014/main" id="{11E3EDF5-8701-4824-B77B-50652865C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905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000" b="1">
                <a:solidFill>
                  <a:srgbClr val="FFFFFF"/>
                </a:solidFill>
              </a:defRPr>
            </a:pPr>
            <a:r>
              <a:rPr sz="600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3FE8CC4-A63C-4B94-845A-D8974FEA7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19375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CE4FF"/>
                </a:solidFill>
              </a:defRPr>
            </a:pPr>
            <a:r>
              <a:rPr sz="1125" b="1">
                <a:solidFill>
                  <a:srgbClr val="DCE4FF"/>
                </a:solidFill>
              </a:rPr>
              <a:t>OPERATING MODEL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48CA05C1-C7EE-498D-81FD-FBD9D3136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95625"/>
            <a:ext cx="8477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Four capabilities work as one system</a:t>
            </a:r>
          </a:p>
        </p:txBody>
      </p:sp>
      <p:sp>
        <p:nvSpPr>
          <p:cNvPr id="4" name="subtitle">
            <a:extLst xmlns:a="http://schemas.openxmlformats.org/drawingml/2006/main">
              <a:ext uri="{FF2B5EF4-FFF2-40B4-BE49-F238E27FC236}">
                <a16:creationId xmlns:a16="http://schemas.microsoft.com/office/drawing/2014/main" id="{F723175C-621F-44CB-BCF6-C616B1E36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19625"/>
            <a:ext cx="8001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DCE4FF"/>
                </a:solidFill>
              </a:defRPr>
            </a:pPr>
            <a:r>
              <a:rPr sz="1875" b="0">
                <a:solidFill>
                  <a:srgbClr val="DCE4FF"/>
                </a:solidFill>
              </a:rPr>
              <a:t>Advisory, research, software and programme delivery share one intelligence foundation.</a:t>
            </a:r>
          </a:p>
        </p:txBody>
      </p:sp>
      <p:sp>
        <p:nvSpPr>
          <p:cNvPr id="5" name="footer-label-3">
            <a:extLst xmlns:a="http://schemas.openxmlformats.org/drawingml/2006/main">
              <a:ext uri="{FF2B5EF4-FFF2-40B4-BE49-F238E27FC236}">
                <a16:creationId xmlns:a16="http://schemas.microsoft.com/office/drawing/2014/main" id="{9C5ED730-FF9C-491F-AB13-89995472C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DCEC"/>
                </a:solidFill>
              </a:defRPr>
            </a:pPr>
            <a:r>
              <a:rPr sz="975" b="1">
                <a:solidFill>
                  <a:srgbClr val="D5DCEC"/>
                </a:solidFill>
              </a:rPr>
              <a:t>SiRA Intelligence</a:t>
            </a:r>
          </a:p>
        </p:txBody>
      </p:sp>
      <p:sp>
        <p:nvSpPr>
          <p:cNvPr id="6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2EECB6A3-4719-4D15-8285-C2DCB2E46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1341805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ed6fa8ec724172"/>
          <a:srcRect xmlns:a="http://schemas.openxmlformats.org/drawingml/2006/main" l="24449" t="0" r="244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light-panel">
            <a:extLst xmlns:a="http://schemas.openxmlformats.org/drawingml/2006/main">
              <a:ext uri="{FF2B5EF4-FFF2-40B4-BE49-F238E27FC236}">
                <a16:creationId xmlns:a16="http://schemas.microsoft.com/office/drawing/2014/main" id="{72604138-A2C2-480A-80EB-134BB45BC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8581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9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kicker">
            <a:extLst xmlns:a="http://schemas.openxmlformats.org/drawingml/2006/main">
              <a:ext uri="{FF2B5EF4-FFF2-40B4-BE49-F238E27FC236}">
                <a16:creationId xmlns:a16="http://schemas.microsoft.com/office/drawing/2014/main" id="{CB02CE31-DA8D-433B-85F2-770C316D9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THE OPERATING MODEL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9853DF6-C54A-47CB-B899-8F53B7F1F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6191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C1D22"/>
                </a:solidFill>
              </a:defRPr>
            </a:pPr>
            <a:r>
              <a:rPr sz="3450" b="1">
                <a:solidFill>
                  <a:srgbClr val="1C1D22"/>
                </a:solidFill>
              </a:rPr>
              <a:t>Capability becomes stronger when the evidence stays connected</a:t>
            </a:r>
          </a:p>
        </p:txBody>
      </p:sp>
      <p:sp>
        <p:nvSpPr>
          <p:cNvPr id="5" name="cap-0">
            <a:extLst xmlns:a="http://schemas.openxmlformats.org/drawingml/2006/main">
              <a:ext uri="{FF2B5EF4-FFF2-40B4-BE49-F238E27FC236}">
                <a16:creationId xmlns:a16="http://schemas.microsoft.com/office/drawing/2014/main" id="{892C2E63-E5B1-4D29-9943-B061C0B40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1D22"/>
                </a:solidFill>
              </a:defRPr>
            </a:pPr>
            <a:r>
              <a:rPr sz="1575" b="1">
                <a:solidFill>
                  <a:srgbClr val="1C1D22"/>
                </a:solidFill>
              </a:rPr>
              <a:t>Advisory and Intelligence</a:t>
            </a:r>
          </a:p>
        </p:txBody>
      </p:sp>
      <p:sp>
        <p:nvSpPr>
          <p:cNvPr id="6" name="desc-0">
            <a:extLst xmlns:a="http://schemas.openxmlformats.org/drawingml/2006/main">
              <a:ext uri="{FF2B5EF4-FFF2-40B4-BE49-F238E27FC236}">
                <a16:creationId xmlns:a16="http://schemas.microsoft.com/office/drawing/2014/main" id="{E5F56DC7-60BF-4CB3-AAC4-09FDE20BD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7813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E7178"/>
                </a:solidFill>
              </a:defRPr>
            </a:pPr>
            <a:r>
              <a:rPr sz="1275" b="0">
                <a:solidFill>
                  <a:srgbClr val="6E7178"/>
                </a:solidFill>
              </a:rPr>
              <a:t>Structured decision support</a:t>
            </a:r>
          </a:p>
        </p:txBody>
      </p:sp>
      <p:sp>
        <p:nvSpPr>
          <p:cNvPr id="7" name="cap-rule-0">
            <a:extLst xmlns:a="http://schemas.openxmlformats.org/drawingml/2006/main">
              <a:ext uri="{FF2B5EF4-FFF2-40B4-BE49-F238E27FC236}">
                <a16:creationId xmlns:a16="http://schemas.microsoft.com/office/drawing/2014/main" id="{9381B43E-1F6E-4605-A0C2-7501C1F5C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90875"/>
            <a:ext cx="609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p-1">
            <a:extLst xmlns:a="http://schemas.openxmlformats.org/drawingml/2006/main">
              <a:ext uri="{FF2B5EF4-FFF2-40B4-BE49-F238E27FC236}">
                <a16:creationId xmlns:a16="http://schemas.microsoft.com/office/drawing/2014/main" id="{7D8AF7C2-99E2-4873-921A-C9097864A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671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1D22"/>
                </a:solidFill>
              </a:defRPr>
            </a:pPr>
            <a:r>
              <a:rPr sz="1575" b="1">
                <a:solidFill>
                  <a:srgbClr val="1C1D22"/>
                </a:solidFill>
              </a:rPr>
              <a:t>Research and Data</a:t>
            </a:r>
          </a:p>
        </p:txBody>
      </p:sp>
      <p:sp>
        <p:nvSpPr>
          <p:cNvPr id="9" name="desc-1">
            <a:extLst xmlns:a="http://schemas.openxmlformats.org/drawingml/2006/main">
              <a:ext uri="{FF2B5EF4-FFF2-40B4-BE49-F238E27FC236}">
                <a16:creationId xmlns:a16="http://schemas.microsoft.com/office/drawing/2014/main" id="{2BEDE3B5-60B2-4A27-A8CD-391030193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4861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E7178"/>
                </a:solidFill>
              </a:defRPr>
            </a:pPr>
            <a:r>
              <a:rPr sz="1275" b="0">
                <a:solidFill>
                  <a:srgbClr val="6E7178"/>
                </a:solidFill>
              </a:rPr>
              <a:t>Ecosystem, market and impact analysis</a:t>
            </a:r>
          </a:p>
        </p:txBody>
      </p:sp>
      <p:sp>
        <p:nvSpPr>
          <p:cNvPr id="10" name="cap-rule-1">
            <a:extLst xmlns:a="http://schemas.openxmlformats.org/drawingml/2006/main">
              <a:ext uri="{FF2B5EF4-FFF2-40B4-BE49-F238E27FC236}">
                <a16:creationId xmlns:a16="http://schemas.microsoft.com/office/drawing/2014/main" id="{AFA40783-4366-44B3-B749-0692D2AA7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95725"/>
            <a:ext cx="609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ap-2">
            <a:extLst xmlns:a="http://schemas.openxmlformats.org/drawingml/2006/main">
              <a:ext uri="{FF2B5EF4-FFF2-40B4-BE49-F238E27FC236}">
                <a16:creationId xmlns:a16="http://schemas.microsoft.com/office/drawing/2014/main" id="{F5C3B29D-ACD6-4D4E-B35C-F4CBE3017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1D22"/>
                </a:solidFill>
              </a:defRPr>
            </a:pPr>
            <a:r>
              <a:rPr sz="1575" b="1">
                <a:solidFill>
                  <a:srgbClr val="1C1D22"/>
                </a:solidFill>
              </a:rPr>
              <a:t>SiRA Platform</a:t>
            </a:r>
          </a:p>
        </p:txBody>
      </p:sp>
      <p:sp>
        <p:nvSpPr>
          <p:cNvPr id="12" name="desc-2">
            <a:extLst xmlns:a="http://schemas.openxmlformats.org/drawingml/2006/main">
              <a:ext uri="{FF2B5EF4-FFF2-40B4-BE49-F238E27FC236}">
                <a16:creationId xmlns:a16="http://schemas.microsoft.com/office/drawing/2014/main" id="{97C9F791-8887-40EF-A7DB-92EA80ED5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1910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E7178"/>
                </a:solidFill>
              </a:defRPr>
            </a:pPr>
            <a:r>
              <a:rPr sz="1275" b="0">
                <a:solidFill>
                  <a:srgbClr val="6E7178"/>
                </a:solidFill>
              </a:rPr>
              <a:t>Fifteen modular software products</a:t>
            </a:r>
          </a:p>
        </p:txBody>
      </p:sp>
      <p:sp>
        <p:nvSpPr>
          <p:cNvPr id="13" name="cap-rule-2">
            <a:extLst xmlns:a="http://schemas.openxmlformats.org/drawingml/2006/main">
              <a:ext uri="{FF2B5EF4-FFF2-40B4-BE49-F238E27FC236}">
                <a16:creationId xmlns:a16="http://schemas.microsoft.com/office/drawing/2014/main" id="{EE13BE8E-4A5C-4889-BCD3-174B0CE6C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00575"/>
            <a:ext cx="609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p-3">
            <a:extLst xmlns:a="http://schemas.openxmlformats.org/drawingml/2006/main">
              <a:ext uri="{FF2B5EF4-FFF2-40B4-BE49-F238E27FC236}">
                <a16:creationId xmlns:a16="http://schemas.microsoft.com/office/drawing/2014/main" id="{417901D8-31A6-4C6D-9AF9-851DCC665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1D22"/>
                </a:solidFill>
              </a:defRPr>
            </a:pPr>
            <a:r>
              <a:rPr sz="1575" b="1">
                <a:solidFill>
                  <a:srgbClr val="1C1D22"/>
                </a:solidFill>
              </a:rPr>
              <a:t>Programme Delivery</a:t>
            </a:r>
          </a:p>
        </p:txBody>
      </p:sp>
      <p:sp>
        <p:nvSpPr>
          <p:cNvPr id="15" name="desc-3">
            <a:extLst xmlns:a="http://schemas.openxmlformats.org/drawingml/2006/main">
              <a:ext uri="{FF2B5EF4-FFF2-40B4-BE49-F238E27FC236}">
                <a16:creationId xmlns:a16="http://schemas.microsoft.com/office/drawing/2014/main" id="{20986462-57DA-4FB7-B0B9-089EAC68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8958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E7178"/>
                </a:solidFill>
              </a:defRPr>
            </a:pPr>
            <a:r>
              <a:rPr sz="1275" b="0">
                <a:solidFill>
                  <a:srgbClr val="6E7178"/>
                </a:solidFill>
              </a:rPr>
              <a:t>Awards, events and matchmaking operations</a:t>
            </a:r>
          </a:p>
        </p:txBody>
      </p:sp>
      <p:sp>
        <p:nvSpPr>
          <p:cNvPr id="16" name="cap-rule-3">
            <a:extLst xmlns:a="http://schemas.openxmlformats.org/drawingml/2006/main">
              <a:ext uri="{FF2B5EF4-FFF2-40B4-BE49-F238E27FC236}">
                <a16:creationId xmlns:a16="http://schemas.microsoft.com/office/drawing/2014/main" id="{10E44017-A66B-44A2-A309-3FF040CE1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609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ooter-label-4">
            <a:extLst xmlns:a="http://schemas.openxmlformats.org/drawingml/2006/main">
              <a:ext uri="{FF2B5EF4-FFF2-40B4-BE49-F238E27FC236}">
                <a16:creationId xmlns:a16="http://schemas.microsoft.com/office/drawing/2014/main" id="{1311F9D5-C8CB-44FA-9894-CA5EC33DF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E7178"/>
                </a:solidFill>
              </a:defRPr>
            </a:pPr>
            <a:r>
              <a:rPr sz="975" b="1">
                <a:solidFill>
                  <a:srgbClr val="6E7178"/>
                </a:solidFill>
              </a:rPr>
              <a:t>SiRA Intelligence</a:t>
            </a:r>
          </a:p>
        </p:txBody>
      </p:sp>
      <p:sp>
        <p:nvSpPr>
          <p:cNvPr id="18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6DD00BB8-A7EB-475E-886E-24FD88FA9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0C3FFF"/>
                </a:solidFill>
              </a:defRPr>
            </a:pPr>
            <a:r>
              <a:rPr sz="975" b="1">
                <a:solidFill>
                  <a:srgbClr val="0C3FF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32135727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01B3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kicker">
            <a:extLst xmlns:a="http://schemas.openxmlformats.org/drawingml/2006/main">
              <a:ext uri="{FF2B5EF4-FFF2-40B4-BE49-F238E27FC236}">
                <a16:creationId xmlns:a16="http://schemas.microsoft.com/office/drawing/2014/main" id="{42DFA016-D4E7-491F-BC1A-738622DB6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4CBEA"/>
                </a:solidFill>
              </a:defRPr>
            </a:pPr>
            <a:r>
              <a:rPr sz="1050" b="1">
                <a:solidFill>
                  <a:srgbClr val="54CBEA"/>
                </a:solidFill>
              </a:rPr>
              <a:t>SIRA PLATFORM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41A819C-0B96-4408-BFBA-3D359AA7E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8763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FFFFFF"/>
                </a:solidFill>
              </a:defRPr>
            </a:pPr>
            <a:r>
              <a:rPr sz="3675" b="1">
                <a:solidFill>
                  <a:srgbClr val="FFFFFF"/>
                </a:solidFill>
              </a:rPr>
              <a:t>Fifteen modular products share one data foundation</a:t>
            </a:r>
          </a:p>
        </p:txBody>
      </p:sp>
      <p:sp>
        <p:nvSpPr>
          <p:cNvPr id="3" name="product-no-0">
            <a:extLst xmlns:a="http://schemas.openxmlformats.org/drawingml/2006/main">
              <a:ext uri="{FF2B5EF4-FFF2-40B4-BE49-F238E27FC236}">
                <a16:creationId xmlns:a16="http://schemas.microsoft.com/office/drawing/2014/main" id="{85D2C564-8390-4404-8DB4-AC438796E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01</a:t>
            </a:r>
          </a:p>
        </p:txBody>
      </p:sp>
      <p:sp>
        <p:nvSpPr>
          <p:cNvPr id="4" name="product-0">
            <a:extLst xmlns:a="http://schemas.openxmlformats.org/drawingml/2006/main">
              <a:ext uri="{FF2B5EF4-FFF2-40B4-BE49-F238E27FC236}">
                <a16:creationId xmlns:a16="http://schemas.microsoft.com/office/drawing/2014/main" id="{953E5B4D-A251-4A3C-8D34-EC215478A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34315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Assess</a:t>
            </a:r>
          </a:p>
        </p:txBody>
      </p:sp>
      <p:sp>
        <p:nvSpPr>
          <p:cNvPr id="5" name="product-rule-0">
            <a:extLst xmlns:a="http://schemas.openxmlformats.org/drawingml/2006/main">
              <a:ext uri="{FF2B5EF4-FFF2-40B4-BE49-F238E27FC236}">
                <a16:creationId xmlns:a16="http://schemas.microsoft.com/office/drawing/2014/main" id="{C95AE4B4-2B29-4497-B006-FE37672AB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987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oduct-no-1">
            <a:extLst xmlns:a="http://schemas.openxmlformats.org/drawingml/2006/main">
              <a:ext uri="{FF2B5EF4-FFF2-40B4-BE49-F238E27FC236}">
                <a16:creationId xmlns:a16="http://schemas.microsoft.com/office/drawing/2014/main" id="{3657328F-96AA-4223-98C8-EBAD6A2CD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38125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02</a:t>
            </a:r>
          </a:p>
        </p:txBody>
      </p:sp>
      <p:sp>
        <p:nvSpPr>
          <p:cNvPr id="7" name="product-1">
            <a:extLst xmlns:a="http://schemas.openxmlformats.org/drawingml/2006/main">
              <a:ext uri="{FF2B5EF4-FFF2-40B4-BE49-F238E27FC236}">
                <a16:creationId xmlns:a16="http://schemas.microsoft.com/office/drawing/2014/main" id="{9577E672-DA86-4948-A9A9-A62ECFB59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34315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Portfolio</a:t>
            </a:r>
          </a:p>
        </p:txBody>
      </p:sp>
      <p:sp>
        <p:nvSpPr>
          <p:cNvPr id="8" name="product-rule-1">
            <a:extLst xmlns:a="http://schemas.openxmlformats.org/drawingml/2006/main">
              <a:ext uri="{FF2B5EF4-FFF2-40B4-BE49-F238E27FC236}">
                <a16:creationId xmlns:a16="http://schemas.microsoft.com/office/drawing/2014/main" id="{058A7E23-57FE-47B6-82F2-38BA0A279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80987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roduct-no-2">
            <a:extLst xmlns:a="http://schemas.openxmlformats.org/drawingml/2006/main">
              <a:ext uri="{FF2B5EF4-FFF2-40B4-BE49-F238E27FC236}">
                <a16:creationId xmlns:a16="http://schemas.microsoft.com/office/drawing/2014/main" id="{AD30ABA4-3172-4D53-9EF3-B5E06C9E5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38125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03</a:t>
            </a:r>
          </a:p>
        </p:txBody>
      </p:sp>
      <p:sp>
        <p:nvSpPr>
          <p:cNvPr id="10" name="product-2">
            <a:extLst xmlns:a="http://schemas.openxmlformats.org/drawingml/2006/main">
              <a:ext uri="{FF2B5EF4-FFF2-40B4-BE49-F238E27FC236}">
                <a16:creationId xmlns:a16="http://schemas.microsoft.com/office/drawing/2014/main" id="{324EB8AE-8526-4508-90EE-629FB4D27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34315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Awards</a:t>
            </a:r>
          </a:p>
        </p:txBody>
      </p:sp>
      <p:sp>
        <p:nvSpPr>
          <p:cNvPr id="11" name="product-rule-2">
            <a:extLst xmlns:a="http://schemas.openxmlformats.org/drawingml/2006/main">
              <a:ext uri="{FF2B5EF4-FFF2-40B4-BE49-F238E27FC236}">
                <a16:creationId xmlns:a16="http://schemas.microsoft.com/office/drawing/2014/main" id="{3CAEB6BD-0DC8-4F3D-84D6-7A9B2ABFC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80987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roduct-no-3">
            <a:extLst xmlns:a="http://schemas.openxmlformats.org/drawingml/2006/main">
              <a:ext uri="{FF2B5EF4-FFF2-40B4-BE49-F238E27FC236}">
                <a16:creationId xmlns:a16="http://schemas.microsoft.com/office/drawing/2014/main" id="{E89732C1-37F7-4956-93F2-EBFA1041E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04</a:t>
            </a:r>
          </a:p>
        </p:txBody>
      </p:sp>
      <p:sp>
        <p:nvSpPr>
          <p:cNvPr id="13" name="product-3">
            <a:extLst xmlns:a="http://schemas.openxmlformats.org/drawingml/2006/main">
              <a:ext uri="{FF2B5EF4-FFF2-40B4-BE49-F238E27FC236}">
                <a16:creationId xmlns:a16="http://schemas.microsoft.com/office/drawing/2014/main" id="{AC847FE5-98DD-41CB-8719-C024BD2AB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34315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Match</a:t>
            </a:r>
          </a:p>
        </p:txBody>
      </p:sp>
      <p:sp>
        <p:nvSpPr>
          <p:cNvPr id="14" name="product-rule-3">
            <a:extLst xmlns:a="http://schemas.openxmlformats.org/drawingml/2006/main">
              <a:ext uri="{FF2B5EF4-FFF2-40B4-BE49-F238E27FC236}">
                <a16:creationId xmlns:a16="http://schemas.microsoft.com/office/drawing/2014/main" id="{9C2B278D-0015-4839-9CB8-59A124E78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0987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product-no-4">
            <a:extLst xmlns:a="http://schemas.openxmlformats.org/drawingml/2006/main">
              <a:ext uri="{FF2B5EF4-FFF2-40B4-BE49-F238E27FC236}">
                <a16:creationId xmlns:a16="http://schemas.microsoft.com/office/drawing/2014/main" id="{3E0B6277-3626-4DF6-A441-7CD8AA3F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05</a:t>
            </a:r>
          </a:p>
        </p:txBody>
      </p:sp>
      <p:sp>
        <p:nvSpPr>
          <p:cNvPr id="16" name="product-4">
            <a:extLst xmlns:a="http://schemas.openxmlformats.org/drawingml/2006/main">
              <a:ext uri="{FF2B5EF4-FFF2-40B4-BE49-F238E27FC236}">
                <a16:creationId xmlns:a16="http://schemas.microsoft.com/office/drawing/2014/main" id="{66D45BFE-BFCF-4A82-9E3B-6A5683809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34315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Connect</a:t>
            </a:r>
          </a:p>
        </p:txBody>
      </p:sp>
      <p:sp>
        <p:nvSpPr>
          <p:cNvPr id="17" name="product-rule-4">
            <a:extLst xmlns:a="http://schemas.openxmlformats.org/drawingml/2006/main">
              <a:ext uri="{FF2B5EF4-FFF2-40B4-BE49-F238E27FC236}">
                <a16:creationId xmlns:a16="http://schemas.microsoft.com/office/drawing/2014/main" id="{0BFDD671-CCD1-48A2-B9DC-5B3BF7FCC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80987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product-no-5">
            <a:extLst xmlns:a="http://schemas.openxmlformats.org/drawingml/2006/main">
              <a:ext uri="{FF2B5EF4-FFF2-40B4-BE49-F238E27FC236}">
                <a16:creationId xmlns:a16="http://schemas.microsoft.com/office/drawing/2014/main" id="{2FDAEF52-5F0F-4178-B115-6F9E758B2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81375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06</a:t>
            </a:r>
          </a:p>
        </p:txBody>
      </p:sp>
      <p:sp>
        <p:nvSpPr>
          <p:cNvPr id="19" name="product-5">
            <a:extLst xmlns:a="http://schemas.openxmlformats.org/drawingml/2006/main">
              <a:ext uri="{FF2B5EF4-FFF2-40B4-BE49-F238E27FC236}">
                <a16:creationId xmlns:a16="http://schemas.microsoft.com/office/drawing/2014/main" id="{C699C00D-8685-4E27-9246-22FAD1064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343275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Events</a:t>
            </a:r>
          </a:p>
        </p:txBody>
      </p:sp>
      <p:sp>
        <p:nvSpPr>
          <p:cNvPr id="20" name="product-rule-5">
            <a:extLst xmlns:a="http://schemas.openxmlformats.org/drawingml/2006/main">
              <a:ext uri="{FF2B5EF4-FFF2-40B4-BE49-F238E27FC236}">
                <a16:creationId xmlns:a16="http://schemas.microsoft.com/office/drawing/2014/main" id="{95AE6235-62C8-49D7-941E-F0038750D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roduct-no-6">
            <a:extLst xmlns:a="http://schemas.openxmlformats.org/drawingml/2006/main">
              <a:ext uri="{FF2B5EF4-FFF2-40B4-BE49-F238E27FC236}">
                <a16:creationId xmlns:a16="http://schemas.microsoft.com/office/drawing/2014/main" id="{DA6FD76A-3509-4095-9107-1703C767F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381375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07</a:t>
            </a:r>
          </a:p>
        </p:txBody>
      </p:sp>
      <p:sp>
        <p:nvSpPr>
          <p:cNvPr id="22" name="product-6">
            <a:extLst xmlns:a="http://schemas.openxmlformats.org/drawingml/2006/main">
              <a:ext uri="{FF2B5EF4-FFF2-40B4-BE49-F238E27FC236}">
                <a16:creationId xmlns:a16="http://schemas.microsoft.com/office/drawing/2014/main" id="{BED41B8D-B6C1-4A4A-BC07-7BBD78379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343275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Partner</a:t>
            </a:r>
          </a:p>
        </p:txBody>
      </p:sp>
      <p:sp>
        <p:nvSpPr>
          <p:cNvPr id="23" name="product-rule-6">
            <a:extLst xmlns:a="http://schemas.openxmlformats.org/drawingml/2006/main">
              <a:ext uri="{FF2B5EF4-FFF2-40B4-BE49-F238E27FC236}">
                <a16:creationId xmlns:a16="http://schemas.microsoft.com/office/drawing/2014/main" id="{6479F128-ACF4-4CD4-92A3-E4281F25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810000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duct-no-7">
            <a:extLst xmlns:a="http://schemas.openxmlformats.org/drawingml/2006/main">
              <a:ext uri="{FF2B5EF4-FFF2-40B4-BE49-F238E27FC236}">
                <a16:creationId xmlns:a16="http://schemas.microsoft.com/office/drawing/2014/main" id="{6F40E53D-1378-4862-9A88-7B51B5C11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381375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08</a:t>
            </a:r>
          </a:p>
        </p:txBody>
      </p:sp>
      <p:sp>
        <p:nvSpPr>
          <p:cNvPr id="25" name="product-7">
            <a:extLst xmlns:a="http://schemas.openxmlformats.org/drawingml/2006/main">
              <a:ext uri="{FF2B5EF4-FFF2-40B4-BE49-F238E27FC236}">
                <a16:creationId xmlns:a16="http://schemas.microsoft.com/office/drawing/2014/main" id="{0BEC230F-8505-40A3-9919-56204A417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343275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Tickets</a:t>
            </a:r>
          </a:p>
        </p:txBody>
      </p:sp>
      <p:sp>
        <p:nvSpPr>
          <p:cNvPr id="26" name="product-rule-7">
            <a:extLst xmlns:a="http://schemas.openxmlformats.org/drawingml/2006/main">
              <a:ext uri="{FF2B5EF4-FFF2-40B4-BE49-F238E27FC236}">
                <a16:creationId xmlns:a16="http://schemas.microsoft.com/office/drawing/2014/main" id="{3241DF5A-6F0C-42AC-AC07-4A41B1E00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810000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product-no-8">
            <a:extLst xmlns:a="http://schemas.openxmlformats.org/drawingml/2006/main">
              <a:ext uri="{FF2B5EF4-FFF2-40B4-BE49-F238E27FC236}">
                <a16:creationId xmlns:a16="http://schemas.microsoft.com/office/drawing/2014/main" id="{4CFB32CC-BE45-4F44-BBD4-82FB7715D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09</a:t>
            </a:r>
          </a:p>
        </p:txBody>
      </p:sp>
      <p:sp>
        <p:nvSpPr>
          <p:cNvPr id="28" name="product-8">
            <a:extLst xmlns:a="http://schemas.openxmlformats.org/drawingml/2006/main">
              <a:ext uri="{FF2B5EF4-FFF2-40B4-BE49-F238E27FC236}">
                <a16:creationId xmlns:a16="http://schemas.microsoft.com/office/drawing/2014/main" id="{131E096B-E182-4718-972E-580B7B1B3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343275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Badge</a:t>
            </a:r>
          </a:p>
        </p:txBody>
      </p:sp>
      <p:sp>
        <p:nvSpPr>
          <p:cNvPr id="29" name="product-rule-8">
            <a:extLst xmlns:a="http://schemas.openxmlformats.org/drawingml/2006/main">
              <a:ext uri="{FF2B5EF4-FFF2-40B4-BE49-F238E27FC236}">
                <a16:creationId xmlns:a16="http://schemas.microsoft.com/office/drawing/2014/main" id="{01CD057C-A1C0-4008-9842-375F74E9A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0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product-no-9">
            <a:extLst xmlns:a="http://schemas.openxmlformats.org/drawingml/2006/main">
              <a:ext uri="{FF2B5EF4-FFF2-40B4-BE49-F238E27FC236}">
                <a16:creationId xmlns:a16="http://schemas.microsoft.com/office/drawing/2014/main" id="{9CD40DBC-8021-45AE-8A08-83BBA5789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381375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10</a:t>
            </a:r>
          </a:p>
        </p:txBody>
      </p:sp>
      <p:sp>
        <p:nvSpPr>
          <p:cNvPr id="31" name="product-9">
            <a:extLst xmlns:a="http://schemas.openxmlformats.org/drawingml/2006/main">
              <a:ext uri="{FF2B5EF4-FFF2-40B4-BE49-F238E27FC236}">
                <a16:creationId xmlns:a16="http://schemas.microsoft.com/office/drawing/2014/main" id="{DC160F51-676D-4AE7-A68A-849BC7E89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343275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Kiosk</a:t>
            </a:r>
          </a:p>
        </p:txBody>
      </p:sp>
      <p:sp>
        <p:nvSpPr>
          <p:cNvPr id="32" name="product-rule-9">
            <a:extLst xmlns:a="http://schemas.openxmlformats.org/drawingml/2006/main">
              <a:ext uri="{FF2B5EF4-FFF2-40B4-BE49-F238E27FC236}">
                <a16:creationId xmlns:a16="http://schemas.microsoft.com/office/drawing/2014/main" id="{39D7FDB4-4DBE-4C28-8247-51A135CE9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810000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product-no-10">
            <a:extLst xmlns:a="http://schemas.openxmlformats.org/drawingml/2006/main">
              <a:ext uri="{FF2B5EF4-FFF2-40B4-BE49-F238E27FC236}">
                <a16:creationId xmlns:a16="http://schemas.microsoft.com/office/drawing/2014/main" id="{3096E045-F49B-4F8B-94BB-435C1EF09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11</a:t>
            </a:r>
          </a:p>
        </p:txBody>
      </p:sp>
      <p:sp>
        <p:nvSpPr>
          <p:cNvPr id="34" name="product-10">
            <a:extLst xmlns:a="http://schemas.openxmlformats.org/drawingml/2006/main">
              <a:ext uri="{FF2B5EF4-FFF2-40B4-BE49-F238E27FC236}">
                <a16:creationId xmlns:a16="http://schemas.microsoft.com/office/drawing/2014/main" id="{E3AB8126-474B-4BA3-AF25-18409D9CC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34340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Side Events</a:t>
            </a:r>
          </a:p>
        </p:txBody>
      </p:sp>
      <p:sp>
        <p:nvSpPr>
          <p:cNvPr id="35" name="product-rule-10">
            <a:extLst xmlns:a="http://schemas.openxmlformats.org/drawingml/2006/main">
              <a:ext uri="{FF2B5EF4-FFF2-40B4-BE49-F238E27FC236}">
                <a16:creationId xmlns:a16="http://schemas.microsoft.com/office/drawing/2014/main" id="{16D33D3C-E179-4E78-950E-86E3879F2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012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product-no-11">
            <a:extLst xmlns:a="http://schemas.openxmlformats.org/drawingml/2006/main">
              <a:ext uri="{FF2B5EF4-FFF2-40B4-BE49-F238E27FC236}">
                <a16:creationId xmlns:a16="http://schemas.microsoft.com/office/drawing/2014/main" id="{353FCD8A-536A-490E-AD66-8B94D3EEC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38150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12</a:t>
            </a:r>
          </a:p>
        </p:txBody>
      </p:sp>
      <p:sp>
        <p:nvSpPr>
          <p:cNvPr id="37" name="product-11">
            <a:extLst xmlns:a="http://schemas.openxmlformats.org/drawingml/2006/main">
              <a:ext uri="{FF2B5EF4-FFF2-40B4-BE49-F238E27FC236}">
                <a16:creationId xmlns:a16="http://schemas.microsoft.com/office/drawing/2014/main" id="{AD7B1D6A-6CB6-435C-AA81-99DD34EBE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34340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Forms</a:t>
            </a:r>
          </a:p>
        </p:txBody>
      </p:sp>
      <p:sp>
        <p:nvSpPr>
          <p:cNvPr id="38" name="product-rule-11">
            <a:extLst xmlns:a="http://schemas.openxmlformats.org/drawingml/2006/main">
              <a:ext uri="{FF2B5EF4-FFF2-40B4-BE49-F238E27FC236}">
                <a16:creationId xmlns:a16="http://schemas.microsoft.com/office/drawing/2014/main" id="{78A69C4D-084A-40A1-8415-30B98D5C8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81012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product-no-12">
            <a:extLst xmlns:a="http://schemas.openxmlformats.org/drawingml/2006/main">
              <a:ext uri="{FF2B5EF4-FFF2-40B4-BE49-F238E27FC236}">
                <a16:creationId xmlns:a16="http://schemas.microsoft.com/office/drawing/2014/main" id="{0481997E-50DE-48F1-BE3E-46A677CD4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38150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13</a:t>
            </a:r>
          </a:p>
        </p:txBody>
      </p:sp>
      <p:sp>
        <p:nvSpPr>
          <p:cNvPr id="40" name="product-12">
            <a:extLst xmlns:a="http://schemas.openxmlformats.org/drawingml/2006/main">
              <a:ext uri="{FF2B5EF4-FFF2-40B4-BE49-F238E27FC236}">
                <a16:creationId xmlns:a16="http://schemas.microsoft.com/office/drawing/2014/main" id="{DE903879-3FFB-4CD1-9CB6-D930A3B21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34340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SiRA Communications</a:t>
            </a:r>
          </a:p>
        </p:txBody>
      </p:sp>
      <p:sp>
        <p:nvSpPr>
          <p:cNvPr id="41" name="product-rule-12">
            <a:extLst xmlns:a="http://schemas.openxmlformats.org/drawingml/2006/main">
              <a:ext uri="{FF2B5EF4-FFF2-40B4-BE49-F238E27FC236}">
                <a16:creationId xmlns:a16="http://schemas.microsoft.com/office/drawing/2014/main" id="{40F57C4D-30A4-4577-B6F9-AD9F6D268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81012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product-no-13">
            <a:extLst xmlns:a="http://schemas.openxmlformats.org/drawingml/2006/main">
              <a:ext uri="{FF2B5EF4-FFF2-40B4-BE49-F238E27FC236}">
                <a16:creationId xmlns:a16="http://schemas.microsoft.com/office/drawing/2014/main" id="{E3F072B2-2B30-435B-8EF7-4B0E80DD8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8150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14</a:t>
            </a:r>
          </a:p>
        </p:txBody>
      </p:sp>
      <p:sp>
        <p:nvSpPr>
          <p:cNvPr id="43" name="product-13">
            <a:extLst xmlns:a="http://schemas.openxmlformats.org/drawingml/2006/main">
              <a:ext uri="{FF2B5EF4-FFF2-40B4-BE49-F238E27FC236}">
                <a16:creationId xmlns:a16="http://schemas.microsoft.com/office/drawing/2014/main" id="{191CDC86-EED3-4CB8-9707-4450D9F0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34340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Proof</a:t>
            </a:r>
          </a:p>
        </p:txBody>
      </p:sp>
      <p:sp>
        <p:nvSpPr>
          <p:cNvPr id="44" name="product-rule-13">
            <a:extLst xmlns:a="http://schemas.openxmlformats.org/drawingml/2006/main">
              <a:ext uri="{FF2B5EF4-FFF2-40B4-BE49-F238E27FC236}">
                <a16:creationId xmlns:a16="http://schemas.microsoft.com/office/drawing/2014/main" id="{BDE066EC-AA81-4306-BB2C-855FC20F4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81012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product-no-14">
            <a:extLst xmlns:a="http://schemas.openxmlformats.org/drawingml/2006/main">
              <a:ext uri="{FF2B5EF4-FFF2-40B4-BE49-F238E27FC236}">
                <a16:creationId xmlns:a16="http://schemas.microsoft.com/office/drawing/2014/main" id="{6741229E-08C6-48F5-BC72-60CE2AD98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381500"/>
            <a:ext cx="333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15</a:t>
            </a:r>
          </a:p>
        </p:txBody>
      </p:sp>
      <p:sp>
        <p:nvSpPr>
          <p:cNvPr id="46" name="product-14">
            <a:extLst xmlns:a="http://schemas.openxmlformats.org/drawingml/2006/main">
              <a:ext uri="{FF2B5EF4-FFF2-40B4-BE49-F238E27FC236}">
                <a16:creationId xmlns:a16="http://schemas.microsoft.com/office/drawing/2014/main" id="{BB7D4E26-2BDB-4575-927E-AB8FB23C1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4343400"/>
            <a:ext cx="176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SiRA AI Assistant</a:t>
            </a:r>
          </a:p>
        </p:txBody>
      </p:sp>
      <p:sp>
        <p:nvSpPr>
          <p:cNvPr id="47" name="product-rule-14">
            <a:extLst xmlns:a="http://schemas.openxmlformats.org/drawingml/2006/main">
              <a:ext uri="{FF2B5EF4-FFF2-40B4-BE49-F238E27FC236}">
                <a16:creationId xmlns:a16="http://schemas.microsoft.com/office/drawing/2014/main" id="{3DACA25F-F110-4C04-8AF3-ADF717B2B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810125"/>
            <a:ext cx="1762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40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note">
            <a:extLst xmlns:a="http://schemas.openxmlformats.org/drawingml/2006/main">
              <a:ext uri="{FF2B5EF4-FFF2-40B4-BE49-F238E27FC236}">
                <a16:creationId xmlns:a16="http://schemas.microsoft.com/office/drawing/2014/main" id="{E522DDEA-51D9-44FA-A7C2-C5AAE9F6A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95950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AD4EA"/>
                </a:solidFill>
              </a:defRPr>
            </a:pPr>
            <a:r>
              <a:rPr sz="1425" b="0">
                <a:solidFill>
                  <a:srgbClr val="CAD4EA"/>
                </a:solidFill>
              </a:rPr>
              <a:t>Organisations can deploy one product, combine several or use the broader connected workflow.</a:t>
            </a:r>
          </a:p>
        </p:txBody>
      </p:sp>
      <p:sp>
        <p:nvSpPr>
          <p:cNvPr id="49" name="footer-label-5">
            <a:extLst xmlns:a="http://schemas.openxmlformats.org/drawingml/2006/main">
              <a:ext uri="{FF2B5EF4-FFF2-40B4-BE49-F238E27FC236}">
                <a16:creationId xmlns:a16="http://schemas.microsoft.com/office/drawing/2014/main" id="{688628D5-AB30-45F8-B146-8715B4A8F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DCEC"/>
                </a:solidFill>
              </a:defRPr>
            </a:pPr>
            <a:r>
              <a:rPr sz="975" b="1">
                <a:solidFill>
                  <a:srgbClr val="D5DCEC"/>
                </a:solidFill>
              </a:rPr>
              <a:t>SiRA Intelligence</a:t>
            </a:r>
          </a:p>
        </p:txBody>
      </p:sp>
      <p:sp>
        <p:nvSpPr>
          <p:cNvPr id="50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DF65F529-9FC7-4162-B490-B5761D89B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4472456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">
            <a:extLst xmlns:a="http://schemas.openxmlformats.org/drawingml/2006/main">
              <a:ext uri="{FF2B5EF4-FFF2-40B4-BE49-F238E27FC236}">
                <a16:creationId xmlns:a16="http://schemas.microsoft.com/office/drawing/2014/main" id="{1BA29C6E-1397-4B3B-87FD-63FE52808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BUSINESS AREAS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FB90044-18D4-4408-8160-78DFC20E6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8382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C1D22"/>
                </a:solidFill>
              </a:defRPr>
            </a:pPr>
            <a:r>
              <a:rPr sz="3750" b="1">
                <a:solidFill>
                  <a:srgbClr val="1C1D22"/>
                </a:solidFill>
              </a:rPr>
              <a:t>Five responsibilities cover the lifecycle</a:t>
            </a:r>
          </a:p>
        </p:txBody>
      </p:sp>
      <p:sp>
        <p:nvSpPr>
          <p:cNvPr id="3" name="area-no-0">
            <a:extLst xmlns:a="http://schemas.openxmlformats.org/drawingml/2006/main">
              <a:ext uri="{FF2B5EF4-FFF2-40B4-BE49-F238E27FC236}">
                <a16:creationId xmlns:a16="http://schemas.microsoft.com/office/drawing/2014/main" id="{266F0CFB-A654-484A-B41F-4B47747D4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01</a:t>
            </a:r>
          </a:p>
        </p:txBody>
      </p:sp>
      <p:sp>
        <p:nvSpPr>
          <p:cNvPr id="4" name="area-0">
            <a:extLst xmlns:a="http://schemas.openxmlformats.org/drawingml/2006/main">
              <a:ext uri="{FF2B5EF4-FFF2-40B4-BE49-F238E27FC236}">
                <a16:creationId xmlns:a16="http://schemas.microsoft.com/office/drawing/2014/main" id="{5D64EB67-C4E4-4321-A0AA-16F34055D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19325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D22"/>
                </a:solidFill>
              </a:defRPr>
            </a:pPr>
            <a:r>
              <a:rPr sz="1950" b="1">
                <a:solidFill>
                  <a:srgbClr val="1C1D22"/>
                </a:solidFill>
              </a:rPr>
              <a:t>Venture Intelligence</a:t>
            </a:r>
          </a:p>
        </p:txBody>
      </p:sp>
      <p:sp>
        <p:nvSpPr>
          <p:cNvPr id="5" name="area-rule-0">
            <a:extLst xmlns:a="http://schemas.openxmlformats.org/drawingml/2006/main">
              <a:ext uri="{FF2B5EF4-FFF2-40B4-BE49-F238E27FC236}">
                <a16:creationId xmlns:a16="http://schemas.microsoft.com/office/drawing/2014/main" id="{CD171A83-3383-4FC0-A6FC-B8659DD40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43200"/>
            <a:ext cx="10239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area-no-1">
            <a:extLst xmlns:a="http://schemas.openxmlformats.org/drawingml/2006/main">
              <a:ext uri="{FF2B5EF4-FFF2-40B4-BE49-F238E27FC236}">
                <a16:creationId xmlns:a16="http://schemas.microsoft.com/office/drawing/2014/main" id="{325FFD63-4DEE-41F9-817D-E91099A68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2895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02</a:t>
            </a:r>
          </a:p>
        </p:txBody>
      </p:sp>
      <p:sp>
        <p:nvSpPr>
          <p:cNvPr id="7" name="area-1">
            <a:extLst xmlns:a="http://schemas.openxmlformats.org/drawingml/2006/main">
              <a:ext uri="{FF2B5EF4-FFF2-40B4-BE49-F238E27FC236}">
                <a16:creationId xmlns:a16="http://schemas.microsoft.com/office/drawing/2014/main" id="{EBA3AABB-EC0B-4ECB-B6F9-4D395E3AF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962275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D22"/>
                </a:solidFill>
              </a:defRPr>
            </a:pPr>
            <a:r>
              <a:rPr sz="1950" b="1">
                <a:solidFill>
                  <a:srgbClr val="1C1D22"/>
                </a:solidFill>
              </a:rPr>
              <a:t>Programme and Portfolio Management</a:t>
            </a:r>
          </a:p>
        </p:txBody>
      </p:sp>
      <p:sp>
        <p:nvSpPr>
          <p:cNvPr id="8" name="area-rule-1">
            <a:extLst xmlns:a="http://schemas.openxmlformats.org/drawingml/2006/main">
              <a:ext uri="{FF2B5EF4-FFF2-40B4-BE49-F238E27FC236}">
                <a16:creationId xmlns:a16="http://schemas.microsoft.com/office/drawing/2014/main" id="{F0ED51EA-8F64-49ED-8D3F-12C1ACCB0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10239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area-no-2">
            <a:extLst xmlns:a="http://schemas.openxmlformats.org/drawingml/2006/main">
              <a:ext uri="{FF2B5EF4-FFF2-40B4-BE49-F238E27FC236}">
                <a16:creationId xmlns:a16="http://schemas.microsoft.com/office/drawing/2014/main" id="{D07B1D0E-9AF3-404B-9157-383B2F6B1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719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03</a:t>
            </a:r>
          </a:p>
        </p:txBody>
      </p:sp>
      <p:sp>
        <p:nvSpPr>
          <p:cNvPr id="10" name="area-2">
            <a:extLst xmlns:a="http://schemas.openxmlformats.org/drawingml/2006/main">
              <a:ext uri="{FF2B5EF4-FFF2-40B4-BE49-F238E27FC236}">
                <a16:creationId xmlns:a16="http://schemas.microsoft.com/office/drawing/2014/main" id="{45D1008B-59AF-4694-B0B2-B96B6BC43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05225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D22"/>
                </a:solidFill>
              </a:defRPr>
            </a:pPr>
            <a:r>
              <a:rPr sz="1950" b="1">
                <a:solidFill>
                  <a:srgbClr val="1C1D22"/>
                </a:solidFill>
              </a:rPr>
              <a:t>Awards and Evaluation</a:t>
            </a:r>
          </a:p>
        </p:txBody>
      </p:sp>
      <p:sp>
        <p:nvSpPr>
          <p:cNvPr id="11" name="area-rule-2">
            <a:extLst xmlns:a="http://schemas.openxmlformats.org/drawingml/2006/main">
              <a:ext uri="{FF2B5EF4-FFF2-40B4-BE49-F238E27FC236}">
                <a16:creationId xmlns:a16="http://schemas.microsoft.com/office/drawing/2014/main" id="{7ACCE212-6A72-461E-B5AD-23B0D64E6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10239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area-no-3">
            <a:extLst xmlns:a="http://schemas.openxmlformats.org/drawingml/2006/main">
              <a:ext uri="{FF2B5EF4-FFF2-40B4-BE49-F238E27FC236}">
                <a16:creationId xmlns:a16="http://schemas.microsoft.com/office/drawing/2014/main" id="{4A8706DD-DFD5-4923-A181-AB94606AC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04</a:t>
            </a:r>
          </a:p>
        </p:txBody>
      </p:sp>
      <p:sp>
        <p:nvSpPr>
          <p:cNvPr id="13" name="area-3">
            <a:extLst xmlns:a="http://schemas.openxmlformats.org/drawingml/2006/main">
              <a:ext uri="{FF2B5EF4-FFF2-40B4-BE49-F238E27FC236}">
                <a16:creationId xmlns:a16="http://schemas.microsoft.com/office/drawing/2014/main" id="{19270BB8-610A-4206-A3AD-59D6D2A0F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448175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D22"/>
                </a:solidFill>
              </a:defRPr>
            </a:pPr>
            <a:r>
              <a:rPr sz="1950" b="1">
                <a:solidFill>
                  <a:srgbClr val="1C1D22"/>
                </a:solidFill>
              </a:rPr>
              <a:t>Events and Matchmaking</a:t>
            </a:r>
          </a:p>
        </p:txBody>
      </p:sp>
      <p:sp>
        <p:nvSpPr>
          <p:cNvPr id="14" name="area-rule-3">
            <a:extLst xmlns:a="http://schemas.openxmlformats.org/drawingml/2006/main">
              <a:ext uri="{FF2B5EF4-FFF2-40B4-BE49-F238E27FC236}">
                <a16:creationId xmlns:a16="http://schemas.microsoft.com/office/drawing/2014/main" id="{EA6736F2-E7F3-4FB9-B8DC-29451AA9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10239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area-no-4">
            <a:extLst xmlns:a="http://schemas.openxmlformats.org/drawingml/2006/main">
              <a:ext uri="{FF2B5EF4-FFF2-40B4-BE49-F238E27FC236}">
                <a16:creationId xmlns:a16="http://schemas.microsoft.com/office/drawing/2014/main" id="{B6BD8E9F-B086-46B5-B064-CB8C9D087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05</a:t>
            </a:r>
          </a:p>
        </p:txBody>
      </p:sp>
      <p:sp>
        <p:nvSpPr>
          <p:cNvPr id="16" name="area-4">
            <a:extLst xmlns:a="http://schemas.openxmlformats.org/drawingml/2006/main">
              <a:ext uri="{FF2B5EF4-FFF2-40B4-BE49-F238E27FC236}">
                <a16:creationId xmlns:a16="http://schemas.microsoft.com/office/drawing/2014/main" id="{A9075C0A-8395-4424-BB95-8B5B40E91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191125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D22"/>
                </a:solidFill>
              </a:defRPr>
            </a:pPr>
            <a:r>
              <a:rPr sz="1950" b="1">
                <a:solidFill>
                  <a:srgbClr val="1C1D22"/>
                </a:solidFill>
              </a:rPr>
              <a:t>Research and Data Intelligence</a:t>
            </a:r>
          </a:p>
        </p:txBody>
      </p:sp>
      <p:sp>
        <p:nvSpPr>
          <p:cNvPr id="17" name="area-rule-4">
            <a:extLst xmlns:a="http://schemas.openxmlformats.org/drawingml/2006/main">
              <a:ext uri="{FF2B5EF4-FFF2-40B4-BE49-F238E27FC236}">
                <a16:creationId xmlns:a16="http://schemas.microsoft.com/office/drawing/2014/main" id="{524EA746-45D5-422B-8140-59A2B0678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0"/>
            <a:ext cx="10239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footer-label-6">
            <a:extLst xmlns:a="http://schemas.openxmlformats.org/drawingml/2006/main">
              <a:ext uri="{FF2B5EF4-FFF2-40B4-BE49-F238E27FC236}">
                <a16:creationId xmlns:a16="http://schemas.microsoft.com/office/drawing/2014/main" id="{91FE98F9-1E0A-4B6D-AD8E-E2DC6A142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E7178"/>
                </a:solidFill>
              </a:defRPr>
            </a:pPr>
            <a:r>
              <a:rPr sz="975" b="1">
                <a:solidFill>
                  <a:srgbClr val="6E7178"/>
                </a:solidFill>
              </a:rPr>
              <a:t>SiRA Intelligence</a:t>
            </a:r>
          </a:p>
        </p:txBody>
      </p:sp>
      <p:sp>
        <p:nvSpPr>
          <p:cNvPr id="19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59B8B35D-9650-4367-8FE0-3D65E8015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0C3FFF"/>
                </a:solidFill>
              </a:defRPr>
            </a:pPr>
            <a:r>
              <a:rPr sz="975" b="1">
                <a:solidFill>
                  <a:srgbClr val="0C3FF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10027603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6edcd7778844b7"/>
          <a:srcRect xmlns:a="http://schemas.openxmlformats.org/drawingml/2006/main" l="0" t="10219" r="0" b="1021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image-overlay">
            <a:extLst xmlns:a="http://schemas.openxmlformats.org/drawingml/2006/main">
              <a:ext uri="{FF2B5EF4-FFF2-40B4-BE49-F238E27FC236}">
                <a16:creationId xmlns:a16="http://schemas.microsoft.com/office/drawing/2014/main" id="{B318B728-DE87-4BC7-B53D-2F4E3757F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B3D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kicker">
            <a:extLst xmlns:a="http://schemas.openxmlformats.org/drawingml/2006/main">
              <a:ext uri="{FF2B5EF4-FFF2-40B4-BE49-F238E27FC236}">
                <a16:creationId xmlns:a16="http://schemas.microsoft.com/office/drawing/2014/main" id="{CDD0D1EA-D375-45EA-94D4-F622C0829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4CBEA"/>
                </a:solidFill>
              </a:defRPr>
            </a:pPr>
            <a:r>
              <a:rPr sz="1050" b="1">
                <a:solidFill>
                  <a:srgbClr val="54CBEA"/>
                </a:solidFill>
              </a:rPr>
              <a:t>CONNECTED EVIDENCE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B7386BA-04D3-4215-9BA4-75FAA0849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9048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Selection, development, connection and reporting should reference the same structured information</a:t>
            </a:r>
          </a:p>
        </p:txBody>
      </p:sp>
      <p:sp>
        <p:nvSpPr>
          <p:cNvPr id="5" name="support">
            <a:extLst xmlns:a="http://schemas.openxmlformats.org/drawingml/2006/main">
              <a:ext uri="{FF2B5EF4-FFF2-40B4-BE49-F238E27FC236}">
                <a16:creationId xmlns:a16="http://schemas.microsoft.com/office/drawing/2014/main" id="{A27A9C46-DA59-449D-8521-C5851B52E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53000"/>
            <a:ext cx="666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5DCEC"/>
                </a:solidFill>
              </a:defRPr>
            </a:pPr>
            <a:r>
              <a:rPr sz="1800" b="0">
                <a:solidFill>
                  <a:srgbClr val="D5DCEC"/>
                </a:solidFill>
              </a:rPr>
              <a:t>That continuity makes decisions easier to compare, explain and improve.</a:t>
            </a:r>
          </a:p>
        </p:txBody>
      </p:sp>
      <p:sp>
        <p:nvSpPr>
          <p:cNvPr id="6" name="footer-label-7">
            <a:extLst xmlns:a="http://schemas.openxmlformats.org/drawingml/2006/main">
              <a:ext uri="{FF2B5EF4-FFF2-40B4-BE49-F238E27FC236}">
                <a16:creationId xmlns:a16="http://schemas.microsoft.com/office/drawing/2014/main" id="{D8DFE1D5-0B73-4044-B304-8A98E9EF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DCEC"/>
                </a:solidFill>
              </a:defRPr>
            </a:pPr>
            <a:r>
              <a:rPr sz="975" b="1">
                <a:solidFill>
                  <a:srgbClr val="D5DCEC"/>
                </a:solidFill>
              </a:rPr>
              <a:t>SiRA Intelligence</a:t>
            </a:r>
          </a:p>
        </p:txBody>
      </p:sp>
      <p:sp>
        <p:nvSpPr>
          <p:cNvPr id="7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0C753943-9757-446E-9560-B7599F61C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4CBEA"/>
                </a:solidFill>
              </a:defRPr>
            </a:pPr>
            <a:r>
              <a:rPr sz="975" b="1">
                <a:solidFill>
                  <a:srgbClr val="54CBEA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0856635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kicker">
            <a:extLst xmlns:a="http://schemas.openxmlformats.org/drawingml/2006/main">
              <a:ext uri="{FF2B5EF4-FFF2-40B4-BE49-F238E27FC236}">
                <a16:creationId xmlns:a16="http://schemas.microsoft.com/office/drawing/2014/main" id="{78B5768F-DD34-4F02-8601-0968425D1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ILLUSTRATIVE DATA STYLE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449D9E2-5DBF-40B8-83D1-7BB828EC2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847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C1D22"/>
                </a:solidFill>
              </a:defRPr>
            </a:pPr>
            <a:r>
              <a:rPr sz="3750" b="1">
                <a:solidFill>
                  <a:srgbClr val="1C1D22"/>
                </a:solidFill>
              </a:rPr>
              <a:t>Lead with the finding, then show the evidence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609600" y="2286000"/>
          <a:ext xmlns:a="http://schemas.openxmlformats.org/drawingml/2006/main" cx="7239000" cy="3143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d88a81e1c5e416e"/>
          </a:graphicData>
        </a:graphic>
      </p:graphicFrame>
      <p:sp>
        <p:nvSpPr>
          <p:cNvPr id="4" name="chart-callout">
            <a:extLst xmlns:a="http://schemas.openxmlformats.org/drawingml/2006/main">
              <a:ext uri="{FF2B5EF4-FFF2-40B4-BE49-F238E27FC236}">
                <a16:creationId xmlns:a16="http://schemas.microsoft.com/office/drawing/2014/main" id="{9CF3988F-7AEB-43C5-8F84-29E6A7453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571750"/>
            <a:ext cx="285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C1D22"/>
                </a:solidFill>
              </a:defRPr>
            </a:pPr>
            <a:r>
              <a:rPr sz="2025" b="1">
                <a:solidFill>
                  <a:srgbClr val="1C1D22"/>
                </a:solidFill>
              </a:rPr>
              <a:t>Use one dominant series</a:t>
            </a:r>
          </a:p>
        </p:txBody>
      </p:sp>
      <p:sp>
        <p:nvSpPr>
          <p:cNvPr id="5" name="chart-body">
            <a:extLst xmlns:a="http://schemas.openxmlformats.org/drawingml/2006/main">
              <a:ext uri="{FF2B5EF4-FFF2-40B4-BE49-F238E27FC236}">
                <a16:creationId xmlns:a16="http://schemas.microsoft.com/office/drawing/2014/main" id="{D6674835-D683-4BCE-A841-8CF5987DF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238500"/>
            <a:ext cx="2667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E7178"/>
                </a:solidFill>
              </a:defRPr>
            </a:pPr>
            <a:r>
              <a:rPr sz="1500" b="0">
                <a:solidFill>
                  <a:srgbClr val="6E7178"/>
                </a:solidFill>
              </a:rPr>
              <a:t>SiRA Blue carries the conclusion. Cyan and navy support comparison. Always include units, methodology and source.</a:t>
            </a:r>
          </a:p>
        </p:txBody>
      </p:sp>
      <p:sp>
        <p:nvSpPr>
          <p:cNvPr id="6" name="chart-source">
            <a:extLst xmlns:a="http://schemas.openxmlformats.org/drawingml/2006/main">
              <a:ext uri="{FF2B5EF4-FFF2-40B4-BE49-F238E27FC236}">
                <a16:creationId xmlns:a16="http://schemas.microsoft.com/office/drawing/2014/main" id="{F7E9BE2A-1C38-47A8-B001-0F5D1BB74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E7178"/>
                </a:solidFill>
              </a:defRPr>
            </a:pPr>
            <a:r>
              <a:rPr sz="1050" b="0">
                <a:solidFill>
                  <a:srgbClr val="6E7178"/>
                </a:solidFill>
              </a:rPr>
              <a:t>Illustrative data only</a:t>
            </a:r>
          </a:p>
        </p:txBody>
      </p:sp>
      <p:sp>
        <p:nvSpPr>
          <p:cNvPr id="7" name="footer-label-8">
            <a:extLst xmlns:a="http://schemas.openxmlformats.org/drawingml/2006/main">
              <a:ext uri="{FF2B5EF4-FFF2-40B4-BE49-F238E27FC236}">
                <a16:creationId xmlns:a16="http://schemas.microsoft.com/office/drawing/2014/main" id="{2AD0043E-F574-4FF5-B43D-DE38C86AF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E7178"/>
                </a:solidFill>
              </a:defRPr>
            </a:pPr>
            <a:r>
              <a:rPr sz="975" b="1">
                <a:solidFill>
                  <a:srgbClr val="6E7178"/>
                </a:solidFill>
              </a:rPr>
              <a:t>SiRA Intelligence</a:t>
            </a:r>
          </a:p>
        </p:txBody>
      </p:sp>
      <p:sp>
        <p:nvSpPr>
          <p:cNvPr id="8" name="footer-page-8">
            <a:extLst xmlns:a="http://schemas.openxmlformats.org/drawingml/2006/main">
              <a:ext uri="{FF2B5EF4-FFF2-40B4-BE49-F238E27FC236}">
                <a16:creationId xmlns:a16="http://schemas.microsoft.com/office/drawing/2014/main" id="{83C1CA97-0A09-4741-AD73-F507D557C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0C3FFF"/>
                </a:solidFill>
              </a:defRPr>
            </a:pPr>
            <a:r>
              <a:rPr sz="975" b="1">
                <a:solidFill>
                  <a:srgbClr val="0C3FF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09099532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AF9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kicker">
            <a:extLst xmlns:a="http://schemas.openxmlformats.org/drawingml/2006/main">
              <a:ext uri="{FF2B5EF4-FFF2-40B4-BE49-F238E27FC236}">
                <a16:creationId xmlns:a16="http://schemas.microsoft.com/office/drawing/2014/main" id="{B8CD9C83-94F1-4009-9066-7408C921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MODULAR DEPLOYMENT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BF3F5AD-C5B0-4361-9D72-A4922A72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857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C1D22"/>
                </a:solidFill>
              </a:defRPr>
            </a:pPr>
            <a:r>
              <a:rPr sz="3750" b="1">
                <a:solidFill>
                  <a:srgbClr val="1C1D22"/>
                </a:solidFill>
              </a:rPr>
              <a:t>Choose the modules your organisation needs</a:t>
            </a:r>
          </a:p>
        </p:txBody>
      </p:sp>
      <p:sp>
        <p:nvSpPr>
          <p:cNvPr id="3" name="opt-no-0">
            <a:extLst xmlns:a="http://schemas.openxmlformats.org/drawingml/2006/main">
              <a:ext uri="{FF2B5EF4-FFF2-40B4-BE49-F238E27FC236}">
                <a16:creationId xmlns:a16="http://schemas.microsoft.com/office/drawing/2014/main" id="{71F0FA22-32D8-43C3-88BB-15C929505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01</a:t>
            </a:r>
          </a:p>
        </p:txBody>
      </p:sp>
      <p:sp>
        <p:nvSpPr>
          <p:cNvPr id="4" name="opt-head-0">
            <a:extLst xmlns:a="http://schemas.openxmlformats.org/drawingml/2006/main">
              <a:ext uri="{FF2B5EF4-FFF2-40B4-BE49-F238E27FC236}">
                <a16:creationId xmlns:a16="http://schemas.microsoft.com/office/drawing/2014/main" id="{4B88FBF6-543C-47AC-886D-B4F300845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3095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C1D22"/>
                </a:solidFill>
              </a:defRPr>
            </a:pPr>
            <a:r>
              <a:rPr sz="2325" b="1">
                <a:solidFill>
                  <a:srgbClr val="1C1D22"/>
                </a:solidFill>
              </a:rPr>
              <a:t>One product</a:t>
            </a:r>
          </a:p>
        </p:txBody>
      </p:sp>
      <p:sp>
        <p:nvSpPr>
          <p:cNvPr id="5" name="opt-body-0">
            <a:extLst xmlns:a="http://schemas.openxmlformats.org/drawingml/2006/main">
              <a:ext uri="{FF2B5EF4-FFF2-40B4-BE49-F238E27FC236}">
                <a16:creationId xmlns:a16="http://schemas.microsoft.com/office/drawing/2014/main" id="{131FF838-04DA-44C3-858C-A1372EAB0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3048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E7178"/>
                </a:solidFill>
              </a:defRPr>
            </a:pPr>
            <a:r>
              <a:rPr sz="1500" b="0">
                <a:solidFill>
                  <a:srgbClr val="6E7178"/>
                </a:solidFill>
              </a:rPr>
              <a:t>Solve a specific operational responsibility with a focused deployment.</a:t>
            </a:r>
          </a:p>
        </p:txBody>
      </p:sp>
      <p:sp>
        <p:nvSpPr>
          <p:cNvPr id="6" name="opt-rule-0">
            <a:extLst xmlns:a="http://schemas.openxmlformats.org/drawingml/2006/main">
              <a:ext uri="{FF2B5EF4-FFF2-40B4-BE49-F238E27FC236}">
                <a16:creationId xmlns:a16="http://schemas.microsoft.com/office/drawing/2014/main" id="{20283E46-592A-46CC-BF3D-1220BA1A0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304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opt-no-1">
            <a:extLst xmlns:a="http://schemas.openxmlformats.org/drawingml/2006/main">
              <a:ext uri="{FF2B5EF4-FFF2-40B4-BE49-F238E27FC236}">
                <a16:creationId xmlns:a16="http://schemas.microsoft.com/office/drawing/2014/main" id="{71A7CD4B-55EF-4C40-8163-F204BE0B1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23812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02</a:t>
            </a:r>
          </a:p>
        </p:txBody>
      </p:sp>
      <p:sp>
        <p:nvSpPr>
          <p:cNvPr id="8" name="opt-head-1">
            <a:extLst xmlns:a="http://schemas.openxmlformats.org/drawingml/2006/main">
              <a:ext uri="{FF2B5EF4-FFF2-40B4-BE49-F238E27FC236}">
                <a16:creationId xmlns:a16="http://schemas.microsoft.com/office/drawing/2014/main" id="{D838584E-A14F-41E0-A4B6-1BF8907D8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2857500"/>
            <a:ext cx="3095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C1D22"/>
                </a:solidFill>
              </a:defRPr>
            </a:pPr>
            <a:r>
              <a:rPr sz="2325" b="1">
                <a:solidFill>
                  <a:srgbClr val="1C1D22"/>
                </a:solidFill>
              </a:rPr>
              <a:t>Connected workflow</a:t>
            </a:r>
          </a:p>
        </p:txBody>
      </p:sp>
      <p:sp>
        <p:nvSpPr>
          <p:cNvPr id="9" name="opt-body-1">
            <a:extLst xmlns:a="http://schemas.openxmlformats.org/drawingml/2006/main">
              <a:ext uri="{FF2B5EF4-FFF2-40B4-BE49-F238E27FC236}">
                <a16:creationId xmlns:a16="http://schemas.microsoft.com/office/drawing/2014/main" id="{2F5688AA-F5A2-4167-A0DD-1F60C7A63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3810000"/>
            <a:ext cx="3048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E7178"/>
                </a:solidFill>
              </a:defRPr>
            </a:pPr>
            <a:r>
              <a:rPr sz="1500" b="0">
                <a:solidFill>
                  <a:srgbClr val="6E7178"/>
                </a:solidFill>
              </a:rPr>
              <a:t>Combine products while keeping organisations, participants and evidence aligned.</a:t>
            </a:r>
          </a:p>
        </p:txBody>
      </p:sp>
      <p:sp>
        <p:nvSpPr>
          <p:cNvPr id="10" name="opt-rule-1">
            <a:extLst xmlns:a="http://schemas.openxmlformats.org/drawingml/2006/main">
              <a:ext uri="{FF2B5EF4-FFF2-40B4-BE49-F238E27FC236}">
                <a16:creationId xmlns:a16="http://schemas.microsoft.com/office/drawing/2014/main" id="{75366715-9271-40D3-B73D-6C47CEA84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5429250"/>
            <a:ext cx="304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3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opt-no-2">
            <a:extLst xmlns:a="http://schemas.openxmlformats.org/drawingml/2006/main">
              <a:ext uri="{FF2B5EF4-FFF2-40B4-BE49-F238E27FC236}">
                <a16:creationId xmlns:a16="http://schemas.microsoft.com/office/drawing/2014/main" id="{F3E91D89-2D31-45D0-A76C-FFACF54B5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3812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C3FFF"/>
                </a:solidFill>
              </a:defRPr>
            </a:pPr>
            <a:r>
              <a:rPr sz="1050" b="1">
                <a:solidFill>
                  <a:srgbClr val="0C3FFF"/>
                </a:solidFill>
              </a:rPr>
              <a:t>03</a:t>
            </a:r>
          </a:p>
        </p:txBody>
      </p:sp>
      <p:sp>
        <p:nvSpPr>
          <p:cNvPr id="12" name="opt-head-2">
            <a:extLst xmlns:a="http://schemas.openxmlformats.org/drawingml/2006/main">
              <a:ext uri="{FF2B5EF4-FFF2-40B4-BE49-F238E27FC236}">
                <a16:creationId xmlns:a16="http://schemas.microsoft.com/office/drawing/2014/main" id="{EBE4B3A2-2E1B-46A1-AA06-BDF5F811A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857500"/>
            <a:ext cx="3095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C1D22"/>
                </a:solidFill>
              </a:defRPr>
            </a:pPr>
            <a:r>
              <a:rPr sz="2325" b="1">
                <a:solidFill>
                  <a:srgbClr val="1C1D22"/>
                </a:solidFill>
              </a:rPr>
              <a:t>Broader operating model</a:t>
            </a:r>
          </a:p>
        </p:txBody>
      </p:sp>
      <p:sp>
        <p:nvSpPr>
          <p:cNvPr id="13" name="opt-body-2">
            <a:extLst xmlns:a="http://schemas.openxmlformats.org/drawingml/2006/main">
              <a:ext uri="{FF2B5EF4-FFF2-40B4-BE49-F238E27FC236}">
                <a16:creationId xmlns:a16="http://schemas.microsoft.com/office/drawing/2014/main" id="{F84C7E92-1746-4CEB-ACD1-8780C3308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810000"/>
            <a:ext cx="3048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E7178"/>
                </a:solidFill>
              </a:defRPr>
            </a:pPr>
            <a:r>
              <a:rPr sz="1500" b="0">
                <a:solidFill>
                  <a:srgbClr val="6E7178"/>
                </a:solidFill>
              </a:rPr>
              <a:t>Use software, research and programme delivery as one intelligence capability.</a:t>
            </a:r>
          </a:p>
        </p:txBody>
      </p:sp>
      <p:sp>
        <p:nvSpPr>
          <p:cNvPr id="14" name="opt-rule-2">
            <a:extLst xmlns:a="http://schemas.openxmlformats.org/drawingml/2006/main">
              <a:ext uri="{FF2B5EF4-FFF2-40B4-BE49-F238E27FC236}">
                <a16:creationId xmlns:a16="http://schemas.microsoft.com/office/drawing/2014/main" id="{90B091EF-D230-411D-98F0-0B88DB355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429250"/>
            <a:ext cx="304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E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footer-label-9">
            <a:extLst xmlns:a="http://schemas.openxmlformats.org/drawingml/2006/main">
              <a:ext uri="{FF2B5EF4-FFF2-40B4-BE49-F238E27FC236}">
                <a16:creationId xmlns:a16="http://schemas.microsoft.com/office/drawing/2014/main" id="{F2A79076-0F58-4622-ABE3-218BF90EE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E7178"/>
                </a:solidFill>
              </a:defRPr>
            </a:pPr>
            <a:r>
              <a:rPr sz="975" b="1">
                <a:solidFill>
                  <a:srgbClr val="6E7178"/>
                </a:solidFill>
              </a:rPr>
              <a:t>SiRA Intelligence</a:t>
            </a:r>
          </a:p>
        </p:txBody>
      </p:sp>
      <p:sp>
        <p:nvSpPr>
          <p:cNvPr id="16" name="footer-page-9">
            <a:extLst xmlns:a="http://schemas.openxmlformats.org/drawingml/2006/main">
              <a:ext uri="{FF2B5EF4-FFF2-40B4-BE49-F238E27FC236}">
                <a16:creationId xmlns:a16="http://schemas.microsoft.com/office/drawing/2014/main" id="{5FAEC4EA-0549-4C62-AF09-F20F13455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0C3FFF"/>
                </a:solidFill>
              </a:defRPr>
            </a:pPr>
            <a:r>
              <a:rPr sz="975" b="1">
                <a:solidFill>
                  <a:srgbClr val="0C3FF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1066028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2026-08-31T16:06:59.7710000Z</dcterms:created>
  <dcterms:modified xsi:type="dcterms:W3CDTF">2026-08-31T16:06:59.7720000Z</dcterms:modified>
</coreProperties>
</file>